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9" r:id="rId2"/>
    <p:sldId id="281" r:id="rId3"/>
    <p:sldId id="283" r:id="rId4"/>
    <p:sldId id="311" r:id="rId5"/>
    <p:sldId id="319" r:id="rId6"/>
    <p:sldId id="318" r:id="rId7"/>
    <p:sldId id="320" r:id="rId8"/>
    <p:sldId id="322" r:id="rId9"/>
    <p:sldId id="324" r:id="rId10"/>
    <p:sldId id="325" r:id="rId11"/>
    <p:sldId id="298" r:id="rId12"/>
    <p:sldId id="328" r:id="rId13"/>
    <p:sldId id="329" r:id="rId14"/>
    <p:sldId id="330" r:id="rId15"/>
    <p:sldId id="331" r:id="rId16"/>
    <p:sldId id="347" r:id="rId17"/>
    <p:sldId id="303" r:id="rId18"/>
    <p:sldId id="300" r:id="rId19"/>
    <p:sldId id="304" r:id="rId20"/>
    <p:sldId id="301" r:id="rId21"/>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a:srgbClr val="0000FF"/>
    <a:srgbClr val="0066CC"/>
    <a:srgbClr val="0039EE"/>
    <a:srgbClr val="3366FF"/>
    <a:srgbClr val="6699FF"/>
    <a:srgbClr val="0099FF"/>
    <a:srgbClr val="3399FF"/>
    <a:srgbClr val="00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3732" autoAdjust="0"/>
  </p:normalViewPr>
  <p:slideViewPr>
    <p:cSldViewPr>
      <p:cViewPr varScale="1">
        <p:scale>
          <a:sx n="70" d="100"/>
          <a:sy n="70" d="100"/>
        </p:scale>
        <p:origin x="-10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aamb-s-clust01\shared_data\MB5\Budget\Budget%20History\NOS%20vs%20NOAA%20req%20vs%20approp%201991%202011%20char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aamb-s-clust01\shared_data\MB5\Budget\Budget%20History\NOS%20vs%20NOAA%20req%20vs%20approp%201991%202011%20char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Amounts!$E$4</c:f>
              <c:strCache>
                <c:ptCount val="1"/>
                <c:pt idx="0">
                  <c:v>Request</c:v>
                </c:pt>
              </c:strCache>
            </c:strRef>
          </c:tx>
          <c:cat>
            <c:numRef>
              <c:f>Amounts!$A$6:$A$27</c:f>
              <c:numCache>
                <c:formatCode>@</c:formatCod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numCache>
            </c:numRef>
          </c:cat>
          <c:val>
            <c:numRef>
              <c:f>Amounts!$B$6:$B$27</c:f>
              <c:numCache>
                <c:formatCode>_(* #,##0_);_(* \(#,##0\);_(* "-"_);_(@_)</c:formatCode>
                <c:ptCount val="22"/>
                <c:pt idx="0">
                  <c:v>139546</c:v>
                </c:pt>
                <c:pt idx="1">
                  <c:v>157252</c:v>
                </c:pt>
                <c:pt idx="2">
                  <c:v>142569</c:v>
                </c:pt>
                <c:pt idx="3">
                  <c:v>148826</c:v>
                </c:pt>
                <c:pt idx="4">
                  <c:v>176023</c:v>
                </c:pt>
                <c:pt idx="5">
                  <c:v>198826</c:v>
                </c:pt>
                <c:pt idx="6">
                  <c:v>189506</c:v>
                </c:pt>
                <c:pt idx="7">
                  <c:v>224836</c:v>
                </c:pt>
                <c:pt idx="8">
                  <c:v>243408</c:v>
                </c:pt>
                <c:pt idx="9">
                  <c:v>328453</c:v>
                </c:pt>
                <c:pt idx="10">
                  <c:v>405936</c:v>
                </c:pt>
                <c:pt idx="11">
                  <c:v>364486</c:v>
                </c:pt>
                <c:pt idx="12">
                  <c:v>385347</c:v>
                </c:pt>
                <c:pt idx="13">
                  <c:v>391032</c:v>
                </c:pt>
                <c:pt idx="14">
                  <c:v>378811</c:v>
                </c:pt>
                <c:pt idx="15">
                  <c:v>394230</c:v>
                </c:pt>
                <c:pt idx="16">
                  <c:v>394455</c:v>
                </c:pt>
                <c:pt idx="17">
                  <c:v>436789</c:v>
                </c:pt>
                <c:pt idx="18">
                  <c:v>449252</c:v>
                </c:pt>
                <c:pt idx="19">
                  <c:v>462671</c:v>
                </c:pt>
                <c:pt idx="20">
                  <c:v>500608</c:v>
                </c:pt>
                <c:pt idx="21">
                  <c:v>511219</c:v>
                </c:pt>
              </c:numCache>
            </c:numRef>
          </c:val>
        </c:ser>
        <c:ser>
          <c:idx val="1"/>
          <c:order val="1"/>
          <c:tx>
            <c:strRef>
              <c:f>Amounts!$L$4</c:f>
              <c:strCache>
                <c:ptCount val="1"/>
                <c:pt idx="0">
                  <c:v>Enacted</c:v>
                </c:pt>
              </c:strCache>
            </c:strRef>
          </c:tx>
          <c:cat>
            <c:numRef>
              <c:f>Amounts!$A$6:$A$27</c:f>
              <c:numCache>
                <c:formatCode>@</c:formatCod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numCache>
            </c:numRef>
          </c:cat>
          <c:val>
            <c:numRef>
              <c:f>Amounts!$I$6:$I$27</c:f>
              <c:numCache>
                <c:formatCode>_(* #,##0_);_(* \(#,##0\);_(* "-"_);_(@_)</c:formatCode>
                <c:ptCount val="22"/>
                <c:pt idx="0">
                  <c:v>149017</c:v>
                </c:pt>
                <c:pt idx="1">
                  <c:v>165082</c:v>
                </c:pt>
                <c:pt idx="2">
                  <c:v>142569</c:v>
                </c:pt>
                <c:pt idx="3">
                  <c:v>191780</c:v>
                </c:pt>
                <c:pt idx="4">
                  <c:v>180218</c:v>
                </c:pt>
                <c:pt idx="5">
                  <c:v>174731</c:v>
                </c:pt>
                <c:pt idx="6">
                  <c:v>205926</c:v>
                </c:pt>
                <c:pt idx="7">
                  <c:v>234145</c:v>
                </c:pt>
                <c:pt idx="8">
                  <c:v>254107</c:v>
                </c:pt>
                <c:pt idx="9">
                  <c:v>272863</c:v>
                </c:pt>
                <c:pt idx="10">
                  <c:v>390141</c:v>
                </c:pt>
                <c:pt idx="11">
                  <c:v>415805</c:v>
                </c:pt>
                <c:pt idx="12">
                  <c:v>415326</c:v>
                </c:pt>
                <c:pt idx="13">
                  <c:v>500905</c:v>
                </c:pt>
                <c:pt idx="14">
                  <c:v>541458</c:v>
                </c:pt>
                <c:pt idx="15">
                  <c:v>493645</c:v>
                </c:pt>
                <c:pt idx="16">
                  <c:v>459203</c:v>
                </c:pt>
                <c:pt idx="17">
                  <c:v>467930</c:v>
                </c:pt>
                <c:pt idx="18">
                  <c:v>496967</c:v>
                </c:pt>
                <c:pt idx="19">
                  <c:v>522220</c:v>
                </c:pt>
                <c:pt idx="20">
                  <c:v>475476</c:v>
                </c:pt>
              </c:numCache>
            </c:numRef>
          </c:val>
        </c:ser>
        <c:gapWidth val="75"/>
        <c:overlap val="-25"/>
        <c:axId val="54997376"/>
        <c:axId val="54999296"/>
      </c:barChart>
      <c:catAx>
        <c:axId val="54997376"/>
        <c:scaling>
          <c:orientation val="minMax"/>
        </c:scaling>
        <c:axPos val="b"/>
        <c:numFmt formatCode="@" sourceLinked="1"/>
        <c:majorTickMark val="none"/>
        <c:tickLblPos val="nextTo"/>
        <c:crossAx val="54999296"/>
        <c:crosses val="autoZero"/>
        <c:auto val="1"/>
        <c:lblAlgn val="ctr"/>
        <c:lblOffset val="100"/>
      </c:catAx>
      <c:valAx>
        <c:axId val="54999296"/>
        <c:scaling>
          <c:orientation val="minMax"/>
        </c:scaling>
        <c:axPos val="l"/>
        <c:majorGridlines/>
        <c:numFmt formatCode="_(* #,##0_);_(* \(#,##0\);_(* &quot;-&quot;_);_(@_)" sourceLinked="1"/>
        <c:majorTickMark val="none"/>
        <c:tickLblPos val="nextTo"/>
        <c:spPr>
          <a:ln w="9525">
            <a:noFill/>
          </a:ln>
        </c:spPr>
        <c:crossAx val="54997376"/>
        <c:crosses val="autoZero"/>
        <c:crossBetween val="between"/>
      </c:valAx>
    </c:plotArea>
    <c:legend>
      <c:legendPos val="b"/>
      <c:layout/>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stacked"/>
        <c:ser>
          <c:idx val="0"/>
          <c:order val="0"/>
          <c:tx>
            <c:strRef>
              <c:f>Amounts!$I$5</c:f>
              <c:strCache>
                <c:ptCount val="1"/>
                <c:pt idx="0">
                  <c:v>NOS ORF</c:v>
                </c:pt>
              </c:strCache>
            </c:strRef>
          </c:tx>
          <c:cat>
            <c:numRef>
              <c:f>Amounts!$A$6:$A$27</c:f>
              <c:numCache>
                <c:formatCode>@</c:formatCod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numCache>
            </c:numRef>
          </c:cat>
          <c:val>
            <c:numRef>
              <c:f>Amounts!$I$6:$I$26</c:f>
              <c:numCache>
                <c:formatCode>_(* #,##0_);_(* \(#,##0\);_(* "-"_);_(@_)</c:formatCode>
                <c:ptCount val="21"/>
                <c:pt idx="0">
                  <c:v>149017</c:v>
                </c:pt>
                <c:pt idx="1">
                  <c:v>165082</c:v>
                </c:pt>
                <c:pt idx="2">
                  <c:v>142569</c:v>
                </c:pt>
                <c:pt idx="3">
                  <c:v>191780</c:v>
                </c:pt>
                <c:pt idx="4">
                  <c:v>180218</c:v>
                </c:pt>
                <c:pt idx="5">
                  <c:v>174731</c:v>
                </c:pt>
                <c:pt idx="6">
                  <c:v>205926</c:v>
                </c:pt>
                <c:pt idx="7">
                  <c:v>234145</c:v>
                </c:pt>
                <c:pt idx="8">
                  <c:v>254107</c:v>
                </c:pt>
                <c:pt idx="9">
                  <c:v>272863</c:v>
                </c:pt>
                <c:pt idx="10">
                  <c:v>390141</c:v>
                </c:pt>
                <c:pt idx="11">
                  <c:v>415805</c:v>
                </c:pt>
                <c:pt idx="12">
                  <c:v>415326</c:v>
                </c:pt>
                <c:pt idx="13">
                  <c:v>500905</c:v>
                </c:pt>
                <c:pt idx="14">
                  <c:v>541458</c:v>
                </c:pt>
                <c:pt idx="15">
                  <c:v>493645</c:v>
                </c:pt>
                <c:pt idx="16">
                  <c:v>459203</c:v>
                </c:pt>
                <c:pt idx="17">
                  <c:v>467930</c:v>
                </c:pt>
                <c:pt idx="18">
                  <c:v>496967</c:v>
                </c:pt>
                <c:pt idx="19">
                  <c:v>522220</c:v>
                </c:pt>
                <c:pt idx="20">
                  <c:v>475476</c:v>
                </c:pt>
              </c:numCache>
            </c:numRef>
          </c:val>
        </c:ser>
        <c:ser>
          <c:idx val="1"/>
          <c:order val="1"/>
          <c:tx>
            <c:strRef>
              <c:f>Amounts!$J$5</c:f>
              <c:strCache>
                <c:ptCount val="1"/>
                <c:pt idx="0">
                  <c:v>NOS PAC</c:v>
                </c:pt>
              </c:strCache>
            </c:strRef>
          </c:tx>
          <c:cat>
            <c:numRef>
              <c:f>Amounts!$A$6:$A$27</c:f>
              <c:numCache>
                <c:formatCode>@</c:formatCod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numCache>
            </c:numRef>
          </c:cat>
          <c:val>
            <c:numRef>
              <c:f>Amounts!$J$6:$J$26</c:f>
              <c:numCache>
                <c:formatCode>_(* #,##0_);_(* \(#,##0\);_(* "-"_);_(@_)</c:formatCode>
                <c:ptCount val="21"/>
                <c:pt idx="0">
                  <c:v>0</c:v>
                </c:pt>
                <c:pt idx="1">
                  <c:v>0</c:v>
                </c:pt>
                <c:pt idx="2">
                  <c:v>0</c:v>
                </c:pt>
                <c:pt idx="3">
                  <c:v>0</c:v>
                </c:pt>
                <c:pt idx="4">
                  <c:v>0</c:v>
                </c:pt>
                <c:pt idx="5">
                  <c:v>0</c:v>
                </c:pt>
                <c:pt idx="6">
                  <c:v>0</c:v>
                </c:pt>
                <c:pt idx="7">
                  <c:v>0</c:v>
                </c:pt>
                <c:pt idx="8">
                  <c:v>8050</c:v>
                </c:pt>
                <c:pt idx="9">
                  <c:v>16250</c:v>
                </c:pt>
                <c:pt idx="10">
                  <c:v>53884</c:v>
                </c:pt>
                <c:pt idx="11">
                  <c:v>87779</c:v>
                </c:pt>
                <c:pt idx="12">
                  <c:v>76578</c:v>
                </c:pt>
                <c:pt idx="13">
                  <c:v>103028</c:v>
                </c:pt>
                <c:pt idx="14">
                  <c:v>127177</c:v>
                </c:pt>
                <c:pt idx="15">
                  <c:v>91402</c:v>
                </c:pt>
                <c:pt idx="16">
                  <c:v>56945</c:v>
                </c:pt>
                <c:pt idx="17">
                  <c:v>56599</c:v>
                </c:pt>
                <c:pt idx="18">
                  <c:v>46188</c:v>
                </c:pt>
                <c:pt idx="19">
                  <c:v>40890</c:v>
                </c:pt>
                <c:pt idx="20">
                  <c:v>19366</c:v>
                </c:pt>
              </c:numCache>
            </c:numRef>
          </c:val>
        </c:ser>
        <c:ser>
          <c:idx val="2"/>
          <c:order val="2"/>
          <c:tx>
            <c:strRef>
              <c:f>Amounts!$K$5</c:f>
              <c:strCache>
                <c:ptCount val="1"/>
                <c:pt idx="0">
                  <c:v>NOS Other</c:v>
                </c:pt>
              </c:strCache>
            </c:strRef>
          </c:tx>
          <c:cat>
            <c:numRef>
              <c:f>Amounts!$A$6:$A$27</c:f>
              <c:numCache>
                <c:formatCode>@</c:formatCod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numCache>
            </c:numRef>
          </c:cat>
          <c:val>
            <c:numRef>
              <c:f>Amounts!$K$6:$K$26</c:f>
              <c:numCache>
                <c:formatCode>_(* #,##0_);_(* \(#,##0\);_(* "-"_);_(@_)</c:formatCode>
                <c:ptCount val="21"/>
                <c:pt idx="0">
                  <c:v>0</c:v>
                </c:pt>
                <c:pt idx="1">
                  <c:v>0</c:v>
                </c:pt>
                <c:pt idx="2">
                  <c:v>0</c:v>
                </c:pt>
                <c:pt idx="3">
                  <c:v>0</c:v>
                </c:pt>
                <c:pt idx="4">
                  <c:v>0</c:v>
                </c:pt>
                <c:pt idx="5">
                  <c:v>0</c:v>
                </c:pt>
                <c:pt idx="6">
                  <c:v>0</c:v>
                </c:pt>
                <c:pt idx="7">
                  <c:v>0</c:v>
                </c:pt>
                <c:pt idx="8">
                  <c:v>4000</c:v>
                </c:pt>
                <c:pt idx="9">
                  <c:v>3529</c:v>
                </c:pt>
                <c:pt idx="10">
                  <c:v>152683</c:v>
                </c:pt>
                <c:pt idx="11">
                  <c:v>10364</c:v>
                </c:pt>
                <c:pt idx="12">
                  <c:v>-5576</c:v>
                </c:pt>
                <c:pt idx="13">
                  <c:v>1334</c:v>
                </c:pt>
                <c:pt idx="14">
                  <c:v>1000</c:v>
                </c:pt>
                <c:pt idx="15">
                  <c:v>6000</c:v>
                </c:pt>
                <c:pt idx="16">
                  <c:v>6000</c:v>
                </c:pt>
                <c:pt idx="17">
                  <c:v>11600</c:v>
                </c:pt>
                <c:pt idx="18">
                  <c:v>16875</c:v>
                </c:pt>
                <c:pt idx="19">
                  <c:v>15600</c:v>
                </c:pt>
                <c:pt idx="20">
                  <c:v>55326</c:v>
                </c:pt>
              </c:numCache>
            </c:numRef>
          </c:val>
        </c:ser>
        <c:gapWidth val="75"/>
        <c:overlap val="100"/>
        <c:axId val="55157888"/>
        <c:axId val="55159424"/>
      </c:barChart>
      <c:catAx>
        <c:axId val="55157888"/>
        <c:scaling>
          <c:orientation val="minMax"/>
        </c:scaling>
        <c:axPos val="b"/>
        <c:numFmt formatCode="@" sourceLinked="1"/>
        <c:majorTickMark val="none"/>
        <c:tickLblPos val="nextTo"/>
        <c:crossAx val="55159424"/>
        <c:crosses val="autoZero"/>
        <c:auto val="1"/>
        <c:lblAlgn val="ctr"/>
        <c:lblOffset val="100"/>
      </c:catAx>
      <c:valAx>
        <c:axId val="55159424"/>
        <c:scaling>
          <c:orientation val="minMax"/>
          <c:min val="0"/>
        </c:scaling>
        <c:axPos val="l"/>
        <c:majorGridlines/>
        <c:numFmt formatCode="_(* #,##0_);_(* \(#,##0\);_(* &quot;-&quot;_);_(@_)" sourceLinked="1"/>
        <c:majorTickMark val="none"/>
        <c:tickLblPos val="nextTo"/>
        <c:spPr>
          <a:ln w="9525">
            <a:noFill/>
          </a:ln>
        </c:spPr>
        <c:crossAx val="55157888"/>
        <c:crosses val="autoZero"/>
        <c:crossBetween val="between"/>
      </c:valAx>
    </c:plotArea>
    <c:legend>
      <c:legendPos val="b"/>
      <c:layout/>
    </c:legend>
    <c:plotVisOnly val="1"/>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298" tIns="46148" rIns="92298" bIns="46148" numCol="1" anchor="t" anchorCtr="0" compatLnSpc="1">
            <a:prstTxWarp prst="textNoShape">
              <a:avLst/>
            </a:prstTxWarp>
          </a:bodyPr>
          <a:lstStyle>
            <a:lvl1pPr defTabSz="922223">
              <a:defRPr sz="1200"/>
            </a:lvl1pPr>
          </a:lstStyle>
          <a:p>
            <a:pPr>
              <a:defRPr/>
            </a:pPr>
            <a:endParaRPr lang="en-US"/>
          </a:p>
        </p:txBody>
      </p:sp>
      <p:sp>
        <p:nvSpPr>
          <p:cNvPr id="29699" name="Rectangle 3"/>
          <p:cNvSpPr>
            <a:spLocks noGrp="1" noChangeArrowheads="1"/>
          </p:cNvSpPr>
          <p:nvPr>
            <p:ph type="dt" sz="quarter" idx="1"/>
          </p:nvPr>
        </p:nvSpPr>
        <p:spPr bwMode="auto">
          <a:xfrm>
            <a:off x="3886200" y="0"/>
            <a:ext cx="2971800" cy="463550"/>
          </a:xfrm>
          <a:prstGeom prst="rect">
            <a:avLst/>
          </a:prstGeom>
          <a:noFill/>
          <a:ln w="9525">
            <a:noFill/>
            <a:miter lim="800000"/>
            <a:headEnd/>
            <a:tailEnd/>
          </a:ln>
          <a:effectLst/>
        </p:spPr>
        <p:txBody>
          <a:bodyPr vert="horz" wrap="square" lIns="92298" tIns="46148" rIns="92298" bIns="46148" numCol="1" anchor="t" anchorCtr="0" compatLnSpc="1">
            <a:prstTxWarp prst="textNoShape">
              <a:avLst/>
            </a:prstTxWarp>
          </a:bodyPr>
          <a:lstStyle>
            <a:lvl1pPr algn="r" defTabSz="922223">
              <a:defRPr sz="1200"/>
            </a:lvl1pPr>
          </a:lstStyle>
          <a:p>
            <a:pPr>
              <a:defRPr/>
            </a:pPr>
            <a:endParaRPr lang="en-US"/>
          </a:p>
        </p:txBody>
      </p:sp>
      <p:sp>
        <p:nvSpPr>
          <p:cNvPr id="29700" name="Rectangle 4"/>
          <p:cNvSpPr>
            <a:spLocks noGrp="1" noChangeArrowheads="1"/>
          </p:cNvSpPr>
          <p:nvPr>
            <p:ph type="ftr" sz="quarter" idx="2"/>
          </p:nvPr>
        </p:nvSpPr>
        <p:spPr bwMode="auto">
          <a:xfrm>
            <a:off x="0" y="8832850"/>
            <a:ext cx="2971800" cy="463550"/>
          </a:xfrm>
          <a:prstGeom prst="rect">
            <a:avLst/>
          </a:prstGeom>
          <a:noFill/>
          <a:ln w="9525">
            <a:noFill/>
            <a:miter lim="800000"/>
            <a:headEnd/>
            <a:tailEnd/>
          </a:ln>
          <a:effectLst/>
        </p:spPr>
        <p:txBody>
          <a:bodyPr vert="horz" wrap="square" lIns="92298" tIns="46148" rIns="92298" bIns="46148" numCol="1" anchor="b" anchorCtr="0" compatLnSpc="1">
            <a:prstTxWarp prst="textNoShape">
              <a:avLst/>
            </a:prstTxWarp>
          </a:bodyPr>
          <a:lstStyle>
            <a:lvl1pPr defTabSz="922223">
              <a:defRPr sz="1200"/>
            </a:lvl1pPr>
          </a:lstStyle>
          <a:p>
            <a:pPr>
              <a:defRPr/>
            </a:pPr>
            <a:endParaRPr lang="en-US"/>
          </a:p>
        </p:txBody>
      </p:sp>
      <p:sp>
        <p:nvSpPr>
          <p:cNvPr id="29701" name="Rectangle 5"/>
          <p:cNvSpPr>
            <a:spLocks noGrp="1" noChangeArrowheads="1"/>
          </p:cNvSpPr>
          <p:nvPr>
            <p:ph type="sldNum" sz="quarter" idx="3"/>
          </p:nvPr>
        </p:nvSpPr>
        <p:spPr bwMode="auto">
          <a:xfrm>
            <a:off x="3886200" y="8832850"/>
            <a:ext cx="2971800" cy="463550"/>
          </a:xfrm>
          <a:prstGeom prst="rect">
            <a:avLst/>
          </a:prstGeom>
          <a:noFill/>
          <a:ln w="9525">
            <a:noFill/>
            <a:miter lim="800000"/>
            <a:headEnd/>
            <a:tailEnd/>
          </a:ln>
          <a:effectLst/>
        </p:spPr>
        <p:txBody>
          <a:bodyPr vert="horz" wrap="square" lIns="92298" tIns="46148" rIns="92298" bIns="46148" numCol="1" anchor="b" anchorCtr="0" compatLnSpc="1">
            <a:prstTxWarp prst="textNoShape">
              <a:avLst/>
            </a:prstTxWarp>
          </a:bodyPr>
          <a:lstStyle>
            <a:lvl1pPr algn="r" defTabSz="922223">
              <a:defRPr sz="1200"/>
            </a:lvl1pPr>
          </a:lstStyle>
          <a:p>
            <a:pPr>
              <a:defRPr/>
            </a:pPr>
            <a:fld id="{86E9F111-26CB-49C3-AF51-74ED2A1FF5A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298" tIns="46148" rIns="92298" bIns="46148" numCol="1" anchor="t" anchorCtr="0" compatLnSpc="1">
            <a:prstTxWarp prst="textNoShape">
              <a:avLst/>
            </a:prstTxWarp>
          </a:bodyPr>
          <a:lstStyle>
            <a:lvl1pPr defTabSz="922223">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63550"/>
          </a:xfrm>
          <a:prstGeom prst="rect">
            <a:avLst/>
          </a:prstGeom>
          <a:noFill/>
          <a:ln w="9525">
            <a:noFill/>
            <a:miter lim="800000"/>
            <a:headEnd/>
            <a:tailEnd/>
          </a:ln>
          <a:effectLst/>
        </p:spPr>
        <p:txBody>
          <a:bodyPr vert="horz" wrap="square" lIns="92298" tIns="46148" rIns="92298" bIns="46148" numCol="1" anchor="t" anchorCtr="0" compatLnSpc="1">
            <a:prstTxWarp prst="textNoShape">
              <a:avLst/>
            </a:prstTxWarp>
          </a:bodyPr>
          <a:lstStyle>
            <a:lvl1pPr algn="r" defTabSz="922223">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416425"/>
            <a:ext cx="5029200" cy="4181475"/>
          </a:xfrm>
          <a:prstGeom prst="rect">
            <a:avLst/>
          </a:prstGeom>
          <a:noFill/>
          <a:ln w="9525">
            <a:noFill/>
            <a:miter lim="800000"/>
            <a:headEnd/>
            <a:tailEnd/>
          </a:ln>
          <a:effectLst/>
        </p:spPr>
        <p:txBody>
          <a:bodyPr vert="horz" wrap="square" lIns="92298" tIns="46148" rIns="92298"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2850"/>
            <a:ext cx="2971800" cy="463550"/>
          </a:xfrm>
          <a:prstGeom prst="rect">
            <a:avLst/>
          </a:prstGeom>
          <a:noFill/>
          <a:ln w="9525">
            <a:noFill/>
            <a:miter lim="800000"/>
            <a:headEnd/>
            <a:tailEnd/>
          </a:ln>
          <a:effectLst/>
        </p:spPr>
        <p:txBody>
          <a:bodyPr vert="horz" wrap="square" lIns="92298" tIns="46148" rIns="92298" bIns="46148" numCol="1" anchor="b" anchorCtr="0" compatLnSpc="1">
            <a:prstTxWarp prst="textNoShape">
              <a:avLst/>
            </a:prstTxWarp>
          </a:bodyPr>
          <a:lstStyle>
            <a:lvl1pPr defTabSz="922223">
              <a:defRPr sz="1200"/>
            </a:lvl1pPr>
          </a:lstStyle>
          <a:p>
            <a:pPr>
              <a:defRPr/>
            </a:pPr>
            <a:endParaRPr lang="en-US"/>
          </a:p>
        </p:txBody>
      </p:sp>
      <p:sp>
        <p:nvSpPr>
          <p:cNvPr id="4103" name="Rectangle 7"/>
          <p:cNvSpPr>
            <a:spLocks noGrp="1" noChangeArrowheads="1"/>
          </p:cNvSpPr>
          <p:nvPr>
            <p:ph type="sldNum" sz="quarter" idx="5"/>
          </p:nvPr>
        </p:nvSpPr>
        <p:spPr bwMode="auto">
          <a:xfrm>
            <a:off x="3886200" y="8832850"/>
            <a:ext cx="2971800" cy="463550"/>
          </a:xfrm>
          <a:prstGeom prst="rect">
            <a:avLst/>
          </a:prstGeom>
          <a:noFill/>
          <a:ln w="9525">
            <a:noFill/>
            <a:miter lim="800000"/>
            <a:headEnd/>
            <a:tailEnd/>
          </a:ln>
          <a:effectLst/>
        </p:spPr>
        <p:txBody>
          <a:bodyPr vert="horz" wrap="square" lIns="92298" tIns="46148" rIns="92298" bIns="46148" numCol="1" anchor="b" anchorCtr="0" compatLnSpc="1">
            <a:prstTxWarp prst="textNoShape">
              <a:avLst/>
            </a:prstTxWarp>
          </a:bodyPr>
          <a:lstStyle>
            <a:lvl1pPr algn="r" defTabSz="922223">
              <a:defRPr sz="1200"/>
            </a:lvl1pPr>
          </a:lstStyle>
          <a:p>
            <a:pPr>
              <a:defRPr/>
            </a:pPr>
            <a:fld id="{B84A1D27-42B3-44E7-801D-B96231F620A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920750"/>
            <a:fld id="{26E195DC-FEDF-41F5-B43D-4C18F74201DC}" type="slidenum">
              <a:rPr lang="en-US" smtClean="0"/>
              <a:pPr defTabSz="920750"/>
              <a:t>1</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4A1D27-42B3-44E7-801D-B96231F620A9}"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4A1D27-42B3-44E7-801D-B96231F620A9}"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4A1D27-42B3-44E7-801D-B96231F620A9}" type="slidenum">
              <a:rPr lang="en-US" smtClean="0"/>
              <a:pPr>
                <a:defRPr/>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4A1D27-42B3-44E7-801D-B96231F620A9}"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4A1D27-42B3-44E7-801D-B96231F620A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4A1D27-42B3-44E7-801D-B96231F620A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4A1D27-42B3-44E7-801D-B96231F620A9}"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4A1D27-42B3-44E7-801D-B96231F620A9}"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4A1D27-42B3-44E7-801D-B96231F620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4A1D27-42B3-44E7-801D-B96231F620A9}"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4A1D27-42B3-44E7-801D-B96231F620A9}" type="slidenum">
              <a:rPr lang="en-US" smtClean="0"/>
              <a:pPr>
                <a:defRPr/>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4A1D27-42B3-44E7-801D-B96231F620A9}"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Logo with transparent background.gif"/>
          <p:cNvPicPr>
            <a:picLocks noChangeAspect="1"/>
          </p:cNvPicPr>
          <p:nvPr userDrawn="1"/>
        </p:nvPicPr>
        <p:blipFill>
          <a:blip r:embed="rId2" cstate="print"/>
          <a:srcRect/>
          <a:stretch>
            <a:fillRect/>
          </a:stretch>
        </p:blipFill>
        <p:spPr bwMode="auto">
          <a:xfrm>
            <a:off x="8077200" y="6096000"/>
            <a:ext cx="533400" cy="5334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defRPr>
                <a:latin typeface="Tw Cen MT" pitchFamily="34"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Tw Cen MT" pitchFamily="34"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Logo with transparent background.gif"/>
          <p:cNvPicPr>
            <a:picLocks noChangeAspect="1"/>
          </p:cNvPicPr>
          <p:nvPr userDrawn="1"/>
        </p:nvPicPr>
        <p:blipFill>
          <a:blip r:embed="rId2" cstate="print"/>
          <a:srcRect/>
          <a:stretch>
            <a:fillRect/>
          </a:stretch>
        </p:blipFill>
        <p:spPr bwMode="auto">
          <a:xfrm>
            <a:off x="8077200" y="6096000"/>
            <a:ext cx="533400" cy="533400"/>
          </a:xfrm>
          <a:prstGeom prst="rect">
            <a:avLst/>
          </a:prstGeom>
          <a:noFill/>
          <a:ln w="9525">
            <a:noFill/>
            <a:miter lim="800000"/>
            <a:headEnd/>
            <a:tailEnd/>
          </a:ln>
        </p:spPr>
      </p:pic>
      <p:sp>
        <p:nvSpPr>
          <p:cNvPr id="2" name="Title 1"/>
          <p:cNvSpPr>
            <a:spLocks noGrp="1"/>
          </p:cNvSpPr>
          <p:nvPr>
            <p:ph type="title"/>
          </p:nvPr>
        </p:nvSpPr>
        <p:spPr>
          <a:xfrm>
            <a:off x="685800" y="304800"/>
            <a:ext cx="7772400" cy="762000"/>
          </a:xfrm>
        </p:spPr>
        <p:txBody>
          <a:bodyPr/>
          <a:lstStyle>
            <a:lvl1pPr>
              <a:defRPr sz="3600">
                <a:latin typeface="Tw Cen MT" pitchFamily="34"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371600"/>
            <a:ext cx="7772400" cy="4419600"/>
          </a:xfrm>
        </p:spPr>
        <p:txBody>
          <a:bodyPr/>
          <a:lstStyle>
            <a:lvl1pPr>
              <a:defRPr>
                <a:latin typeface="Tw Cen MT" pitchFamily="34" charset="0"/>
              </a:defRPr>
            </a:lvl1pPr>
            <a:lvl2pPr>
              <a:defRPr>
                <a:latin typeface="Tw Cen MT" pitchFamily="34" charset="0"/>
              </a:defRPr>
            </a:lvl2pPr>
            <a:lvl3pPr>
              <a:defRPr>
                <a:latin typeface="Tw Cen MT" pitchFamily="34" charset="0"/>
              </a:defRPr>
            </a:lvl3pPr>
            <a:lvl4pPr>
              <a:defRPr>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3" descr="Logo with transparent background.gif"/>
          <p:cNvPicPr>
            <a:picLocks noChangeAspect="1"/>
          </p:cNvPicPr>
          <p:nvPr userDrawn="1"/>
        </p:nvPicPr>
        <p:blipFill>
          <a:blip r:embed="rId14" cstate="print"/>
          <a:srcRect/>
          <a:stretch>
            <a:fillRect/>
          </a:stretch>
        </p:blipFill>
        <p:spPr bwMode="auto">
          <a:xfrm>
            <a:off x="8077200" y="6096000"/>
            <a:ext cx="533400" cy="533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fade/>
  </p:transition>
  <p:txStyles>
    <p:titleStyle>
      <a:lvl1pPr algn="ctr" rtl="0" eaLnBrk="0" fontAlgn="base" hangingPunct="0">
        <a:spcBef>
          <a:spcPct val="0"/>
        </a:spcBef>
        <a:spcAft>
          <a:spcPct val="0"/>
        </a:spcAft>
        <a:defRPr sz="3600">
          <a:solidFill>
            <a:schemeClr val="tx1"/>
          </a:solidFill>
          <a:latin typeface="Tw Cen MT" pitchFamily="34" charset="0"/>
          <a:ea typeface="+mj-ea"/>
          <a:cs typeface="Times New Roman" pitchFamily="18" charset="0"/>
        </a:defRPr>
      </a:lvl1pPr>
      <a:lvl2pPr algn="ctr" rtl="0" eaLnBrk="0" fontAlgn="base" hangingPunct="0">
        <a:spcBef>
          <a:spcPct val="0"/>
        </a:spcBef>
        <a:spcAft>
          <a:spcPct val="0"/>
        </a:spcAft>
        <a:defRPr sz="36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w Cen MT"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w Cen MT" pitchFamily="34" charset="0"/>
        </a:defRPr>
      </a:lvl2pPr>
      <a:lvl3pPr marL="1143000" indent="-228600" algn="l" rtl="0" eaLnBrk="0" fontAlgn="base" hangingPunct="0">
        <a:spcBef>
          <a:spcPct val="20000"/>
        </a:spcBef>
        <a:spcAft>
          <a:spcPct val="0"/>
        </a:spcAft>
        <a:buChar char="•"/>
        <a:defRPr sz="2400">
          <a:solidFill>
            <a:schemeClr val="tx1"/>
          </a:solidFill>
          <a:latin typeface="Tw Cen MT" pitchFamily="34" charset="0"/>
        </a:defRPr>
      </a:lvl3pPr>
      <a:lvl4pPr marL="1600200" indent="-228600" algn="l" rtl="0" eaLnBrk="0" fontAlgn="base" hangingPunct="0">
        <a:spcBef>
          <a:spcPct val="20000"/>
        </a:spcBef>
        <a:spcAft>
          <a:spcPct val="0"/>
        </a:spcAft>
        <a:buChar char="–"/>
        <a:defRPr sz="2000">
          <a:solidFill>
            <a:schemeClr val="tx1"/>
          </a:solidFill>
          <a:latin typeface="Tw Cen MT" pitchFamily="34" charset="0"/>
        </a:defRPr>
      </a:lvl4pPr>
      <a:lvl5pPr marL="2057400" indent="-228600" algn="l" rtl="0" eaLnBrk="0" fontAlgn="base" hangingPunct="0">
        <a:spcBef>
          <a:spcPct val="20000"/>
        </a:spcBef>
        <a:spcAft>
          <a:spcPct val="0"/>
        </a:spcAft>
        <a:buChar char="»"/>
        <a:defRPr sz="2000">
          <a:solidFill>
            <a:schemeClr val="tx1"/>
          </a:solidFill>
          <a:latin typeface="Tw Cen MT"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nauticalcharts.noaa.gov/nsd/images/bay_hydro2.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3200400"/>
            <a:ext cx="7772400" cy="1470025"/>
          </a:xfrm>
        </p:spPr>
        <p:txBody>
          <a:bodyPr/>
          <a:lstStyle/>
          <a:p>
            <a:pPr eaLnBrk="1" hangingPunct="1"/>
            <a:r>
              <a:rPr lang="en-US" dirty="0" smtClean="0"/>
              <a:t>Legislative, Policy, and Budget Update</a:t>
            </a:r>
            <a:br>
              <a:rPr lang="en-US" dirty="0" smtClean="0"/>
            </a:br>
            <a:r>
              <a:rPr lang="en-US" dirty="0" smtClean="0"/>
              <a:t>HSRP Norfolk</a:t>
            </a:r>
            <a:br>
              <a:rPr lang="en-US" dirty="0" smtClean="0"/>
            </a:br>
            <a:r>
              <a:rPr lang="en-US" dirty="0" smtClean="0"/>
              <a:t>October 26, 2011</a:t>
            </a:r>
          </a:p>
        </p:txBody>
      </p:sp>
      <p:sp>
        <p:nvSpPr>
          <p:cNvPr id="4099" name="Subtitle 2"/>
          <p:cNvSpPr>
            <a:spLocks noGrp="1"/>
          </p:cNvSpPr>
          <p:nvPr>
            <p:ph type="subTitle" idx="1"/>
          </p:nvPr>
        </p:nvSpPr>
        <p:spPr>
          <a:xfrm>
            <a:off x="1371600" y="5105400"/>
            <a:ext cx="6400800" cy="762000"/>
          </a:xfrm>
        </p:spPr>
        <p:txBody>
          <a:bodyPr/>
          <a:lstStyle/>
          <a:p>
            <a:pPr eaLnBrk="1" hangingPunct="1">
              <a:spcBef>
                <a:spcPts val="0"/>
              </a:spcBef>
            </a:pPr>
            <a:r>
              <a:rPr lang="en-US" dirty="0" smtClean="0"/>
              <a:t>Paul Bradley</a:t>
            </a:r>
          </a:p>
          <a:p>
            <a:pPr eaLnBrk="1" hangingPunct="1">
              <a:spcBef>
                <a:spcPts val="0"/>
              </a:spcBef>
            </a:pPr>
            <a:r>
              <a:rPr lang="en-US" dirty="0" smtClean="0"/>
              <a:t>NOAA National Ocean Service</a:t>
            </a:r>
          </a:p>
        </p:txBody>
      </p:sp>
      <p:pic>
        <p:nvPicPr>
          <p:cNvPr id="5" name="Picture 4" descr="DOC NRT6 CA Nav Manager.JPG"/>
          <p:cNvPicPr>
            <a:picLocks/>
          </p:cNvPicPr>
          <p:nvPr/>
        </p:nvPicPr>
        <p:blipFill>
          <a:blip r:embed="rId3" cstate="print"/>
          <a:stretch>
            <a:fillRect/>
          </a:stretch>
        </p:blipFill>
        <p:spPr>
          <a:xfrm>
            <a:off x="3182620" y="417216"/>
            <a:ext cx="2743200" cy="201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Crescent City.jpg"/>
          <p:cNvPicPr>
            <a:picLocks/>
          </p:cNvPicPr>
          <p:nvPr/>
        </p:nvPicPr>
        <p:blipFill>
          <a:blip r:embed="rId4" cstate="print"/>
          <a:stretch>
            <a:fillRect/>
          </a:stretch>
        </p:blipFill>
        <p:spPr>
          <a:xfrm>
            <a:off x="6096000" y="417216"/>
            <a:ext cx="2743200" cy="201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NOAA Chart Use 1.JPG"/>
          <p:cNvPicPr>
            <a:picLocks/>
          </p:cNvPicPr>
          <p:nvPr/>
        </p:nvPicPr>
        <p:blipFill>
          <a:blip r:embed="rId5" cstate="print"/>
          <a:stretch>
            <a:fillRect/>
          </a:stretch>
        </p:blipFill>
        <p:spPr>
          <a:xfrm>
            <a:off x="269240" y="417216"/>
            <a:ext cx="2743200" cy="201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t>FY 2013 President’s Request (Status)</a:t>
            </a:r>
            <a:endParaRPr lang="en-US" b="1" i="1" smtClean="0"/>
          </a:p>
        </p:txBody>
      </p:sp>
      <p:sp>
        <p:nvSpPr>
          <p:cNvPr id="18435" name="Content Placeholder 2"/>
          <p:cNvSpPr>
            <a:spLocks noGrp="1"/>
          </p:cNvSpPr>
          <p:nvPr>
            <p:ph idx="1"/>
          </p:nvPr>
        </p:nvSpPr>
        <p:spPr>
          <a:xfrm>
            <a:off x="685800" y="1066800"/>
            <a:ext cx="7772400" cy="4648200"/>
          </a:xfrm>
        </p:spPr>
        <p:txBody>
          <a:bodyPr/>
          <a:lstStyle/>
          <a:p>
            <a:pPr>
              <a:spcBef>
                <a:spcPts val="600"/>
              </a:spcBef>
            </a:pPr>
            <a:r>
              <a:rPr lang="en-US" sz="2800" dirty="0" smtClean="0"/>
              <a:t>DOC submitted NOAA’s FY 2013 President’s Request to OMB on Sept. 15</a:t>
            </a:r>
            <a:r>
              <a:rPr lang="en-US" sz="2800" baseline="30000" dirty="0" smtClean="0"/>
              <a:t>th</a:t>
            </a:r>
            <a:endParaRPr lang="en-US" sz="2800" dirty="0" smtClean="0"/>
          </a:p>
          <a:p>
            <a:pPr>
              <a:spcBef>
                <a:spcPts val="600"/>
              </a:spcBef>
            </a:pPr>
            <a:r>
              <a:rPr lang="en-US" sz="2800" dirty="0" smtClean="0"/>
              <a:t>NOAA is currently responding to OMB </a:t>
            </a:r>
            <a:r>
              <a:rPr lang="en-US" sz="2800" dirty="0" err="1" smtClean="0"/>
              <a:t>Getbacks</a:t>
            </a:r>
            <a:r>
              <a:rPr lang="en-US" sz="2800" dirty="0" smtClean="0"/>
              <a:t> on the FY 2013 Submission</a:t>
            </a:r>
          </a:p>
          <a:p>
            <a:pPr>
              <a:spcBef>
                <a:spcPts val="600"/>
              </a:spcBef>
            </a:pPr>
            <a:r>
              <a:rPr lang="en-US" sz="2800" dirty="0" smtClean="0"/>
              <a:t>NOAA expects the final OMB </a:t>
            </a:r>
            <a:r>
              <a:rPr lang="en-US" sz="2800" dirty="0" err="1" smtClean="0"/>
              <a:t>Passback</a:t>
            </a:r>
            <a:r>
              <a:rPr lang="en-US" sz="2800" dirty="0" smtClean="0"/>
              <a:t> in late November</a:t>
            </a:r>
          </a:p>
          <a:p>
            <a:pPr>
              <a:spcBef>
                <a:spcPts val="600"/>
              </a:spcBef>
            </a:pPr>
            <a:r>
              <a:rPr lang="en-US" sz="2800" dirty="0" smtClean="0"/>
              <a:t>Action to prepare the FY 2013 President’s Request for Congress is expected to occur Dec-Jan</a:t>
            </a:r>
          </a:p>
          <a:p>
            <a:pPr>
              <a:spcBef>
                <a:spcPts val="600"/>
              </a:spcBef>
            </a:pPr>
            <a:r>
              <a:rPr lang="en-US" sz="2800" dirty="0" smtClean="0"/>
              <a:t>The President is expected to roll-out the FY 2013 Budget in February 2012</a:t>
            </a:r>
          </a:p>
          <a:p>
            <a:endParaRPr lang="en-US" sz="2800" dirty="0" smtClean="0"/>
          </a:p>
          <a:p>
            <a:endParaRPr lang="en-US" sz="2800" dirty="0" smtClean="0"/>
          </a:p>
          <a:p>
            <a:endParaRPr lang="en-US" sz="2800" dirty="0" smtClean="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76200"/>
            <a:ext cx="7772400" cy="1143000"/>
          </a:xfrm>
        </p:spPr>
        <p:txBody>
          <a:bodyPr/>
          <a:lstStyle/>
          <a:p>
            <a:pPr>
              <a:lnSpc>
                <a:spcPct val="90000"/>
              </a:lnSpc>
            </a:pPr>
            <a:r>
              <a:rPr lang="en-US" b="1" dirty="0" smtClean="0"/>
              <a:t>Legislative Issues</a:t>
            </a:r>
            <a:endParaRPr lang="en-US" sz="2800" b="1" dirty="0" smtClean="0"/>
          </a:p>
        </p:txBody>
      </p:sp>
      <p:sp>
        <p:nvSpPr>
          <p:cNvPr id="10243" name="Content Placeholder 2"/>
          <p:cNvSpPr>
            <a:spLocks noGrp="1"/>
          </p:cNvSpPr>
          <p:nvPr>
            <p:ph idx="1"/>
          </p:nvPr>
        </p:nvSpPr>
        <p:spPr>
          <a:xfrm>
            <a:off x="685800" y="990600"/>
            <a:ext cx="8153400" cy="3429000"/>
          </a:xfrm>
        </p:spPr>
        <p:txBody>
          <a:bodyPr/>
          <a:lstStyle/>
          <a:p>
            <a:r>
              <a:rPr lang="en-US" sz="2800" dirty="0" smtClean="0"/>
              <a:t>H.R. 295 – Arctic Hydrographic Services, ECS</a:t>
            </a:r>
          </a:p>
          <a:p>
            <a:r>
              <a:rPr lang="en-US" sz="2800" dirty="0" smtClean="0"/>
              <a:t>MTS/Ports Hearings</a:t>
            </a:r>
          </a:p>
          <a:p>
            <a:r>
              <a:rPr lang="en-US" sz="2800" dirty="0" smtClean="0"/>
              <a:t>DOT Surface Transportation Reauthorization</a:t>
            </a:r>
          </a:p>
          <a:p>
            <a:r>
              <a:rPr lang="en-US" sz="2800" dirty="0" smtClean="0"/>
              <a:t>Harbor Maintenance Trust Fund (HMTF)</a:t>
            </a:r>
          </a:p>
          <a:p>
            <a:r>
              <a:rPr lang="en-US" sz="2800" dirty="0" smtClean="0"/>
              <a:t>National Ocean Policy Hearings</a:t>
            </a:r>
          </a:p>
          <a:p>
            <a:r>
              <a:rPr lang="en-US" sz="2800" dirty="0" smtClean="0"/>
              <a:t>HSIA Reauthorization</a:t>
            </a:r>
          </a:p>
          <a:p>
            <a:r>
              <a:rPr lang="en-US" sz="2800" dirty="0" smtClean="0"/>
              <a:t>Summary of Hill Inquiries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76200"/>
            <a:ext cx="7772400" cy="1143000"/>
          </a:xfrm>
        </p:spPr>
        <p:txBody>
          <a:bodyPr/>
          <a:lstStyle/>
          <a:p>
            <a:pPr>
              <a:lnSpc>
                <a:spcPct val="90000"/>
              </a:lnSpc>
            </a:pPr>
            <a:r>
              <a:rPr lang="en-US" b="1" dirty="0" smtClean="0"/>
              <a:t>Legislative Issues – HR 295</a:t>
            </a:r>
            <a:endParaRPr lang="en-US" sz="2800" b="1" dirty="0" smtClean="0"/>
          </a:p>
        </p:txBody>
      </p:sp>
      <p:sp>
        <p:nvSpPr>
          <p:cNvPr id="10243" name="Content Placeholder 2"/>
          <p:cNvSpPr>
            <a:spLocks noGrp="1"/>
          </p:cNvSpPr>
          <p:nvPr>
            <p:ph idx="1"/>
          </p:nvPr>
        </p:nvSpPr>
        <p:spPr>
          <a:xfrm>
            <a:off x="685800" y="990600"/>
            <a:ext cx="8153400" cy="3429000"/>
          </a:xfrm>
        </p:spPr>
        <p:txBody>
          <a:bodyPr/>
          <a:lstStyle/>
          <a:p>
            <a:pPr marL="285750" lvl="1">
              <a:buFont typeface="Arial" pitchFamily="34" charset="0"/>
              <a:buChar char="•"/>
            </a:pPr>
            <a:r>
              <a:rPr lang="en-US" sz="2400" dirty="0" smtClean="0"/>
              <a:t>Amend HSIA to authorize funds to acquire hydrographic data and provide hydrographic services specific to the Arctic for safe navigation, delineating the U.S. extended continental shelf, and the monitoring and description of coastal changes. </a:t>
            </a:r>
          </a:p>
          <a:p>
            <a:pPr marL="285750" lvl="1">
              <a:buFont typeface="Arial" pitchFamily="34" charset="0"/>
              <a:buChar char="•"/>
            </a:pPr>
            <a:r>
              <a:rPr lang="en-US" sz="2400" dirty="0" smtClean="0"/>
              <a:t>Authorizes $5M for hydrographic data acquisition and coastal change analysis</a:t>
            </a:r>
          </a:p>
          <a:p>
            <a:pPr marL="285750" lvl="1">
              <a:buFont typeface="Arial" pitchFamily="34" charset="0"/>
              <a:buChar char="•"/>
            </a:pPr>
            <a:r>
              <a:rPr lang="en-US" sz="2400" dirty="0" smtClean="0"/>
              <a:t>Authorizes $2M for hydrographic services needed to delineate the U.S. Extended Continental Shelf</a:t>
            </a:r>
          </a:p>
          <a:p>
            <a:pPr marL="285750" lvl="1">
              <a:buFont typeface="Arial" pitchFamily="34" charset="0"/>
              <a:buChar char="•"/>
            </a:pPr>
            <a:r>
              <a:rPr lang="en-US" sz="2400" dirty="0" smtClean="0"/>
              <a:t>Hearing May 12 – CAPT Lowell testified</a:t>
            </a:r>
          </a:p>
          <a:p>
            <a:pPr marL="285750" lvl="1">
              <a:buFont typeface="Arial" pitchFamily="34" charset="0"/>
              <a:buChar char="•"/>
            </a:pPr>
            <a:r>
              <a:rPr lang="en-US" sz="2400" dirty="0" smtClean="0"/>
              <a:t>Passed full HNR Committee June 15</a:t>
            </a:r>
          </a:p>
          <a:p>
            <a:pPr marL="285750" lvl="1">
              <a:buFont typeface="Arial" pitchFamily="34" charset="0"/>
              <a:buChar char="•"/>
            </a:pPr>
            <a:r>
              <a:rPr lang="en-US" sz="2400" dirty="0" smtClean="0"/>
              <a:t>Passed full House October 24</a:t>
            </a:r>
          </a:p>
          <a:p>
            <a:pPr marL="285750" lvl="1">
              <a:buFont typeface="Arial" pitchFamily="34" charset="0"/>
              <a:buChar char="•"/>
            </a:pPr>
            <a:r>
              <a:rPr lang="en-US" sz="2400" dirty="0" smtClean="0"/>
              <a:t>No Senate counterpart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6" name="Picture 6" descr="http://upload.wikimedia.org/wikipedia/commons/7/7a/Line3174_-_Shipping_Containers_at_the_terminal_at_Port_Elizabeth,_New_Jersey_-_NOAA.jpg"/>
          <p:cNvPicPr>
            <a:picLocks noChangeAspect="1" noChangeArrowheads="1"/>
          </p:cNvPicPr>
          <p:nvPr/>
        </p:nvPicPr>
        <p:blipFill>
          <a:blip r:embed="rId3" cstate="print"/>
          <a:srcRect/>
          <a:stretch>
            <a:fillRect/>
          </a:stretch>
        </p:blipFill>
        <p:spPr bwMode="auto">
          <a:xfrm>
            <a:off x="5715000" y="3810000"/>
            <a:ext cx="3429000" cy="2286000"/>
          </a:xfrm>
          <a:prstGeom prst="rect">
            <a:avLst/>
          </a:prstGeom>
          <a:noFill/>
        </p:spPr>
      </p:pic>
      <p:sp>
        <p:nvSpPr>
          <p:cNvPr id="10242" name="Title 1"/>
          <p:cNvSpPr>
            <a:spLocks noGrp="1"/>
          </p:cNvSpPr>
          <p:nvPr>
            <p:ph type="title"/>
          </p:nvPr>
        </p:nvSpPr>
        <p:spPr>
          <a:xfrm>
            <a:off x="685800" y="76200"/>
            <a:ext cx="7772400" cy="1143000"/>
          </a:xfrm>
        </p:spPr>
        <p:txBody>
          <a:bodyPr/>
          <a:lstStyle/>
          <a:p>
            <a:pPr>
              <a:lnSpc>
                <a:spcPct val="90000"/>
              </a:lnSpc>
            </a:pPr>
            <a:r>
              <a:rPr lang="en-US" b="1" dirty="0" smtClean="0"/>
              <a:t>Legislative Issues – MTS Hearings</a:t>
            </a:r>
            <a:endParaRPr lang="en-US" sz="2800" b="1" dirty="0" smtClean="0"/>
          </a:p>
        </p:txBody>
      </p:sp>
      <p:sp>
        <p:nvSpPr>
          <p:cNvPr id="10243" name="Content Placeholder 2"/>
          <p:cNvSpPr>
            <a:spLocks noGrp="1"/>
          </p:cNvSpPr>
          <p:nvPr>
            <p:ph idx="1"/>
          </p:nvPr>
        </p:nvSpPr>
        <p:spPr>
          <a:xfrm>
            <a:off x="685800" y="990600"/>
            <a:ext cx="8153400" cy="3429000"/>
          </a:xfrm>
        </p:spPr>
        <p:txBody>
          <a:bodyPr/>
          <a:lstStyle/>
          <a:p>
            <a:pPr marL="285750" lvl="1">
              <a:buFont typeface="Arial" pitchFamily="34" charset="0"/>
              <a:buChar char="•"/>
            </a:pPr>
            <a:r>
              <a:rPr lang="en-US" dirty="0" smtClean="0"/>
              <a:t>House Transportation and Infrastructure Committee</a:t>
            </a:r>
          </a:p>
          <a:p>
            <a:pPr marL="285750" lvl="1">
              <a:buFont typeface="Arial" pitchFamily="34" charset="0"/>
              <a:buChar char="•"/>
            </a:pPr>
            <a:r>
              <a:rPr lang="en-US" dirty="0" smtClean="0"/>
              <a:t>June 14: “Creating Jobs and Increasing U.S. Exports by Enhancing the Marine Transportation System”</a:t>
            </a:r>
          </a:p>
          <a:p>
            <a:pPr marL="285750" lvl="1">
              <a:buFont typeface="Arial" pitchFamily="34" charset="0"/>
              <a:buChar char="•"/>
            </a:pPr>
            <a:r>
              <a:rPr lang="en-US" dirty="0" smtClean="0"/>
              <a:t>October 26: “The Economic Importance of Seaports: Is the United States Prepared for 21st Century Trade Realities?”</a:t>
            </a:r>
          </a:p>
          <a:p>
            <a:pPr marL="285750" lvl="1">
              <a:buFont typeface="Arial" pitchFamily="34" charset="0"/>
              <a:buChar char="•"/>
            </a:pPr>
            <a:endParaRPr lang="en-US" dirty="0" smtClean="0"/>
          </a:p>
        </p:txBody>
      </p:sp>
      <p:pic>
        <p:nvPicPr>
          <p:cNvPr id="81922" name="Picture 2" descr="http://aapa.files.cms-plus.com/images/img149.jpg"/>
          <p:cNvPicPr>
            <a:picLocks noChangeAspect="1" noChangeArrowheads="1"/>
          </p:cNvPicPr>
          <p:nvPr/>
        </p:nvPicPr>
        <p:blipFill>
          <a:blip r:embed="rId4" cstate="print"/>
          <a:srcRect r="13028"/>
          <a:stretch>
            <a:fillRect/>
          </a:stretch>
        </p:blipFill>
        <p:spPr bwMode="auto">
          <a:xfrm>
            <a:off x="2" y="3810000"/>
            <a:ext cx="2971798" cy="2286000"/>
          </a:xfrm>
          <a:prstGeom prst="rect">
            <a:avLst/>
          </a:prstGeom>
          <a:noFill/>
        </p:spPr>
      </p:pic>
      <p:sp>
        <p:nvSpPr>
          <p:cNvPr id="8" name="TextBox 7"/>
          <p:cNvSpPr txBox="1"/>
          <p:nvPr/>
        </p:nvSpPr>
        <p:spPr>
          <a:xfrm>
            <a:off x="1447800" y="5867400"/>
            <a:ext cx="1600200" cy="215444"/>
          </a:xfrm>
          <a:prstGeom prst="rect">
            <a:avLst/>
          </a:prstGeom>
          <a:noFill/>
        </p:spPr>
        <p:txBody>
          <a:bodyPr wrap="square" rtlCol="0">
            <a:spAutoFit/>
          </a:bodyPr>
          <a:lstStyle/>
          <a:p>
            <a:r>
              <a:rPr lang="en-US" sz="800" dirty="0" smtClean="0">
                <a:solidFill>
                  <a:schemeClr val="bg1"/>
                </a:solidFill>
              </a:rPr>
              <a:t>Jon Rendell Port of San Francisco</a:t>
            </a:r>
            <a:endParaRPr lang="en-US" sz="800" dirty="0">
              <a:solidFill>
                <a:schemeClr val="bg1"/>
              </a:solidFill>
            </a:endParaRPr>
          </a:p>
        </p:txBody>
      </p:sp>
      <p:pic>
        <p:nvPicPr>
          <p:cNvPr id="81924" name="Picture 4" descr="http://www.edpsc.org/UserFiles/edpsc/Images/port.jpg"/>
          <p:cNvPicPr>
            <a:picLocks noChangeAspect="1" noChangeArrowheads="1"/>
          </p:cNvPicPr>
          <p:nvPr/>
        </p:nvPicPr>
        <p:blipFill>
          <a:blip r:embed="rId5" cstate="print"/>
          <a:srcRect/>
          <a:stretch>
            <a:fillRect/>
          </a:stretch>
        </p:blipFill>
        <p:spPr bwMode="auto">
          <a:xfrm>
            <a:off x="2971800" y="3810000"/>
            <a:ext cx="2857500"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76200"/>
            <a:ext cx="7772400" cy="1143000"/>
          </a:xfrm>
        </p:spPr>
        <p:txBody>
          <a:bodyPr/>
          <a:lstStyle/>
          <a:p>
            <a:pPr>
              <a:lnSpc>
                <a:spcPct val="90000"/>
              </a:lnSpc>
            </a:pPr>
            <a:r>
              <a:rPr lang="en-US" b="1" dirty="0" smtClean="0"/>
              <a:t>Legislative Issues – DOT Surface Reauthorization and HMTF</a:t>
            </a:r>
            <a:endParaRPr lang="en-US" sz="2800" b="1" dirty="0" smtClean="0"/>
          </a:p>
        </p:txBody>
      </p:sp>
      <p:sp>
        <p:nvSpPr>
          <p:cNvPr id="10243" name="Content Placeholder 2"/>
          <p:cNvSpPr>
            <a:spLocks noGrp="1"/>
          </p:cNvSpPr>
          <p:nvPr>
            <p:ph idx="1"/>
          </p:nvPr>
        </p:nvSpPr>
        <p:spPr>
          <a:xfrm>
            <a:off x="685800" y="1371600"/>
            <a:ext cx="8153400" cy="3429000"/>
          </a:xfrm>
        </p:spPr>
        <p:txBody>
          <a:bodyPr/>
          <a:lstStyle/>
          <a:p>
            <a:pPr marL="285750" lvl="1">
              <a:buFont typeface="Arial" pitchFamily="34" charset="0"/>
              <a:buChar char="•"/>
            </a:pPr>
            <a:r>
              <a:rPr lang="en-US" sz="3000" dirty="0" smtClean="0"/>
              <a:t>Maritime section</a:t>
            </a:r>
          </a:p>
          <a:p>
            <a:pPr marL="285750" lvl="1">
              <a:buFont typeface="Arial" pitchFamily="34" charset="0"/>
              <a:buChar char="•"/>
            </a:pPr>
            <a:r>
              <a:rPr lang="en-US" sz="3000" dirty="0" smtClean="0"/>
              <a:t>Harbor Maintenance Trust Fund (HMTF) provision</a:t>
            </a:r>
          </a:p>
          <a:p>
            <a:pPr marL="285750" lvl="1">
              <a:buFont typeface="Arial" pitchFamily="34" charset="0"/>
              <a:buChar char="•"/>
            </a:pPr>
            <a:r>
              <a:rPr lang="en-US" sz="3000" dirty="0" smtClean="0"/>
              <a:t>Seeks to streamline/expedite permitting processes</a:t>
            </a:r>
          </a:p>
          <a:p>
            <a:pPr marL="285750" lvl="1">
              <a:buFont typeface="Arial" pitchFamily="34" charset="0"/>
              <a:buChar char="•"/>
            </a:pPr>
            <a:r>
              <a:rPr lang="en-US" sz="3000" dirty="0" smtClean="0"/>
              <a:t>CMTS recognition and authorization</a:t>
            </a:r>
          </a:p>
          <a:p>
            <a:pPr marL="285750" lvl="1">
              <a:buFont typeface="Arial" pitchFamily="34" charset="0"/>
              <a:buChar char="•"/>
            </a:pPr>
            <a:r>
              <a:rPr lang="en-US" sz="3000" dirty="0" smtClean="0"/>
              <a:t>Other HMTF legislation</a:t>
            </a:r>
          </a:p>
        </p:txBody>
      </p:sp>
      <p:pic>
        <p:nvPicPr>
          <p:cNvPr id="4" name="Picture 5" descr="Gerald Des AG_coops"/>
          <p:cNvPicPr>
            <a:picLocks noChangeAspect="1" noChangeArrowheads="1"/>
          </p:cNvPicPr>
          <p:nvPr/>
        </p:nvPicPr>
        <p:blipFill>
          <a:blip r:embed="rId3" cstate="print"/>
          <a:srcRect t="24447"/>
          <a:stretch>
            <a:fillRect/>
          </a:stretch>
        </p:blipFill>
        <p:spPr bwMode="auto">
          <a:xfrm>
            <a:off x="152400" y="4572000"/>
            <a:ext cx="2955773" cy="1648420"/>
          </a:xfrm>
          <a:prstGeom prst="rect">
            <a:avLst/>
          </a:prstGeom>
          <a:noFill/>
          <a:ln w="9525">
            <a:solidFill>
              <a:schemeClr val="bg2"/>
            </a:solidFill>
            <a:miter lim="800000"/>
            <a:headEnd/>
            <a:tailEnd/>
          </a:ln>
        </p:spPr>
      </p:pic>
      <p:pic>
        <p:nvPicPr>
          <p:cNvPr id="5" name="Picture 2" descr="http://homertribune.com/wordpress/wp-content/uploads/2011/04/MultiBeam_mapping_image.jpg"/>
          <p:cNvPicPr>
            <a:picLocks noChangeAspect="1" noChangeArrowheads="1"/>
          </p:cNvPicPr>
          <p:nvPr/>
        </p:nvPicPr>
        <p:blipFill>
          <a:blip r:embed="rId4" cstate="print"/>
          <a:srcRect t="18630" r="12821"/>
          <a:stretch>
            <a:fillRect/>
          </a:stretch>
        </p:blipFill>
        <p:spPr bwMode="auto">
          <a:xfrm>
            <a:off x="5715000" y="4572001"/>
            <a:ext cx="3187592" cy="1676400"/>
          </a:xfrm>
          <a:prstGeom prst="rect">
            <a:avLst/>
          </a:prstGeom>
          <a:noFill/>
        </p:spPr>
      </p:pic>
      <p:pic>
        <p:nvPicPr>
          <p:cNvPr id="6" name="Picture 3"/>
          <p:cNvPicPr>
            <a:picLocks noChangeAspect="1" noChangeArrowheads="1"/>
          </p:cNvPicPr>
          <p:nvPr/>
        </p:nvPicPr>
        <p:blipFill>
          <a:blip r:embed="rId5" cstate="print"/>
          <a:srcRect/>
          <a:stretch>
            <a:fillRect/>
          </a:stretch>
        </p:blipFill>
        <p:spPr bwMode="auto">
          <a:xfrm>
            <a:off x="3276600" y="4114800"/>
            <a:ext cx="2242184" cy="211138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oceanservice.noaa.gov/gallery/spongeandcoral_b.jpg"/>
          <p:cNvPicPr>
            <a:picLocks noChangeAspect="1" noChangeArrowheads="1"/>
          </p:cNvPicPr>
          <p:nvPr/>
        </p:nvPicPr>
        <p:blipFill>
          <a:blip r:embed="rId3" cstate="print"/>
          <a:srcRect l="14044" r="18003"/>
          <a:stretch>
            <a:fillRect/>
          </a:stretch>
        </p:blipFill>
        <p:spPr bwMode="auto">
          <a:xfrm>
            <a:off x="7010400" y="4403954"/>
            <a:ext cx="1905000" cy="1901952"/>
          </a:xfrm>
          <a:prstGeom prst="rect">
            <a:avLst/>
          </a:prstGeom>
          <a:noFill/>
        </p:spPr>
      </p:pic>
      <p:sp>
        <p:nvSpPr>
          <p:cNvPr id="10242" name="Title 1"/>
          <p:cNvSpPr>
            <a:spLocks noGrp="1"/>
          </p:cNvSpPr>
          <p:nvPr>
            <p:ph type="title"/>
          </p:nvPr>
        </p:nvSpPr>
        <p:spPr>
          <a:xfrm>
            <a:off x="457200" y="76200"/>
            <a:ext cx="8382000" cy="1143000"/>
          </a:xfrm>
        </p:spPr>
        <p:txBody>
          <a:bodyPr/>
          <a:lstStyle/>
          <a:p>
            <a:pPr>
              <a:lnSpc>
                <a:spcPct val="90000"/>
              </a:lnSpc>
            </a:pPr>
            <a:r>
              <a:rPr lang="en-US" b="1" dirty="0" smtClean="0"/>
              <a:t>Legislative Issues – National Ocean Policy</a:t>
            </a:r>
          </a:p>
        </p:txBody>
      </p:sp>
      <p:sp>
        <p:nvSpPr>
          <p:cNvPr id="10243" name="Content Placeholder 2"/>
          <p:cNvSpPr>
            <a:spLocks noGrp="1"/>
          </p:cNvSpPr>
          <p:nvPr>
            <p:ph idx="1"/>
          </p:nvPr>
        </p:nvSpPr>
        <p:spPr>
          <a:xfrm>
            <a:off x="685800" y="1066800"/>
            <a:ext cx="8153400" cy="3429000"/>
          </a:xfrm>
        </p:spPr>
        <p:txBody>
          <a:bodyPr/>
          <a:lstStyle/>
          <a:p>
            <a:pPr marL="285750" lvl="1">
              <a:buFont typeface="Arial" pitchFamily="34" charset="0"/>
              <a:buChar char="•"/>
            </a:pPr>
            <a:r>
              <a:rPr lang="en-US" dirty="0" smtClean="0"/>
              <a:t>House Natural Resources Committee</a:t>
            </a:r>
          </a:p>
          <a:p>
            <a:pPr marL="285750" lvl="1">
              <a:buFont typeface="Arial" pitchFamily="34" charset="0"/>
              <a:buChar char="•"/>
            </a:pPr>
            <a:r>
              <a:rPr lang="en-US" dirty="0" smtClean="0"/>
              <a:t>“The President’s New National Ocean Policy - A Plan for Further Restrictions on Ocean, Coastal and Inland Activities” </a:t>
            </a:r>
          </a:p>
          <a:p>
            <a:pPr marL="285750" lvl="1">
              <a:buFont typeface="Arial" pitchFamily="34" charset="0"/>
              <a:buChar char="•"/>
            </a:pPr>
            <a:r>
              <a:rPr lang="en-US" dirty="0" smtClean="0"/>
              <a:t>October 4, 2011 hearing, with stakeholders only</a:t>
            </a:r>
          </a:p>
          <a:p>
            <a:pPr marL="285750" lvl="1">
              <a:buFont typeface="Arial" pitchFamily="34" charset="0"/>
              <a:buChar char="•"/>
            </a:pPr>
            <a:r>
              <a:rPr lang="en-US" dirty="0" smtClean="0"/>
              <a:t>October 26 hearing – Dr. </a:t>
            </a:r>
            <a:r>
              <a:rPr lang="en-US" dirty="0" err="1" smtClean="0"/>
              <a:t>Lubchenco</a:t>
            </a:r>
            <a:r>
              <a:rPr lang="en-US" dirty="0" smtClean="0"/>
              <a:t>, Nancy </a:t>
            </a:r>
            <a:r>
              <a:rPr lang="en-US" dirty="0" err="1" smtClean="0"/>
              <a:t>Sutley</a:t>
            </a:r>
            <a:r>
              <a:rPr lang="en-US" dirty="0" smtClean="0"/>
              <a:t> (CEQ), and more stakeholders </a:t>
            </a:r>
          </a:p>
        </p:txBody>
      </p:sp>
      <p:pic>
        <p:nvPicPr>
          <p:cNvPr id="77826" name="Picture 2" descr="http://www.ship-technology.com/features/feature_images/feature69392/4-maersk-line.jpg"/>
          <p:cNvPicPr>
            <a:picLocks noChangeAspect="1" noChangeArrowheads="1"/>
          </p:cNvPicPr>
          <p:nvPr/>
        </p:nvPicPr>
        <p:blipFill>
          <a:blip r:embed="rId4" cstate="print"/>
          <a:srcRect t="16000" r="44075" b="667"/>
          <a:stretch>
            <a:fillRect/>
          </a:stretch>
        </p:blipFill>
        <p:spPr bwMode="auto">
          <a:xfrm>
            <a:off x="228600" y="4419600"/>
            <a:ext cx="1901952" cy="1889354"/>
          </a:xfrm>
          <a:prstGeom prst="rect">
            <a:avLst/>
          </a:prstGeom>
          <a:noFill/>
        </p:spPr>
      </p:pic>
      <p:pic>
        <p:nvPicPr>
          <p:cNvPr id="9" name="Picture 32" descr="W:\Movies, Images and Sounds\Energy\Offshore Wind Farm Nantucket.jpg"/>
          <p:cNvPicPr>
            <a:picLocks noChangeAspect="1" noChangeArrowheads="1"/>
          </p:cNvPicPr>
          <p:nvPr/>
        </p:nvPicPr>
        <p:blipFill>
          <a:blip r:embed="rId5" cstate="print"/>
          <a:srcRect l="22221"/>
          <a:stretch>
            <a:fillRect/>
          </a:stretch>
        </p:blipFill>
        <p:spPr bwMode="auto">
          <a:xfrm>
            <a:off x="4774184" y="4400906"/>
            <a:ext cx="1905000" cy="1905000"/>
          </a:xfrm>
          <a:prstGeom prst="rect">
            <a:avLst/>
          </a:prstGeom>
          <a:noFill/>
          <a:ln w="9525">
            <a:noFill/>
            <a:miter lim="800000"/>
            <a:headEnd/>
            <a:tailEnd/>
          </a:ln>
        </p:spPr>
      </p:pic>
      <p:pic>
        <p:nvPicPr>
          <p:cNvPr id="10" name="Picture 9" descr="http://oceanservice.noaa.gov/gallery/activept_b.jpg"/>
          <p:cNvPicPr>
            <a:picLocks noChangeAspect="1" noChangeArrowheads="1"/>
          </p:cNvPicPr>
          <p:nvPr/>
        </p:nvPicPr>
        <p:blipFill>
          <a:blip r:embed="rId6" cstate="print"/>
          <a:srcRect l="11099" r="22309"/>
          <a:stretch>
            <a:fillRect/>
          </a:stretch>
        </p:blipFill>
        <p:spPr bwMode="auto">
          <a:xfrm>
            <a:off x="2537968" y="4403954"/>
            <a:ext cx="1905000" cy="1901952"/>
          </a:xfrm>
          <a:prstGeom prst="rect">
            <a:avLst/>
          </a:prstGeom>
          <a:noFill/>
        </p:spPr>
      </p:pic>
      <p:pic>
        <p:nvPicPr>
          <p:cNvPr id="12" name="Picture 2" descr="http://www.ship-technology.com/features/feature_images/feature69392/4-maersk-line.jpg"/>
          <p:cNvPicPr>
            <a:picLocks noChangeAspect="1" noChangeArrowheads="1"/>
          </p:cNvPicPr>
          <p:nvPr/>
        </p:nvPicPr>
        <p:blipFill>
          <a:blip r:embed="rId4" cstate="print"/>
          <a:srcRect t="16000" r="44075" b="667"/>
          <a:stretch>
            <a:fillRect/>
          </a:stretch>
        </p:blipFill>
        <p:spPr bwMode="auto">
          <a:xfrm>
            <a:off x="304800" y="4416552"/>
            <a:ext cx="1901952" cy="1889354"/>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
            <a:ext cx="8382000" cy="1143000"/>
          </a:xfrm>
        </p:spPr>
        <p:txBody>
          <a:bodyPr/>
          <a:lstStyle/>
          <a:p>
            <a:pPr>
              <a:lnSpc>
                <a:spcPct val="90000"/>
              </a:lnSpc>
            </a:pPr>
            <a:r>
              <a:rPr lang="en-US" b="1" dirty="0" smtClean="0"/>
              <a:t>Legislative Issues – HSIA Reauthorization</a:t>
            </a:r>
          </a:p>
        </p:txBody>
      </p:sp>
      <p:sp>
        <p:nvSpPr>
          <p:cNvPr id="10243" name="Content Placeholder 2"/>
          <p:cNvSpPr>
            <a:spLocks noGrp="1"/>
          </p:cNvSpPr>
          <p:nvPr>
            <p:ph idx="1"/>
          </p:nvPr>
        </p:nvSpPr>
        <p:spPr>
          <a:xfrm>
            <a:off x="685800" y="1066800"/>
            <a:ext cx="8153400" cy="3429000"/>
          </a:xfrm>
        </p:spPr>
        <p:txBody>
          <a:bodyPr/>
          <a:lstStyle/>
          <a:p>
            <a:r>
              <a:rPr lang="en-US" sz="2800" dirty="0" smtClean="0"/>
              <a:t>Hydrographic Services Improvement Act of 1998</a:t>
            </a:r>
          </a:p>
          <a:p>
            <a:pPr lvl="1"/>
            <a:r>
              <a:rPr lang="en-US" sz="2300" dirty="0" smtClean="0"/>
              <a:t>Authorization expires at end of FY 2012</a:t>
            </a:r>
          </a:p>
          <a:p>
            <a:pPr lvl="1"/>
            <a:r>
              <a:rPr lang="en-US" sz="2300" dirty="0" smtClean="0"/>
              <a:t>Reauthorized/amended in 2002 and 2008</a:t>
            </a:r>
          </a:p>
          <a:p>
            <a:pPr lvl="1"/>
            <a:r>
              <a:rPr lang="en-US" sz="2300" dirty="0" smtClean="0"/>
              <a:t>Gives NOAA broad authority in acquiring and disseminating hydrographic data and in providing hydrographic services, which is broadly defined to include all of what Coast Survey, NGS, and CO-OPS do</a:t>
            </a:r>
          </a:p>
          <a:p>
            <a:pPr lvl="1"/>
            <a:r>
              <a:rPr lang="en-US" sz="2300" dirty="0" smtClean="0"/>
              <a:t>Establishment of HSRP mandated in 2002 Amendment, refined in 2008 version</a:t>
            </a:r>
          </a:p>
          <a:p>
            <a:pPr lvl="1"/>
            <a:r>
              <a:rPr lang="en-US" sz="2300" dirty="0" smtClean="0"/>
              <a:t>New needs?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76200"/>
            <a:ext cx="8763000" cy="1143000"/>
          </a:xfrm>
        </p:spPr>
        <p:txBody>
          <a:bodyPr/>
          <a:lstStyle/>
          <a:p>
            <a:pPr>
              <a:lnSpc>
                <a:spcPct val="90000"/>
              </a:lnSpc>
            </a:pPr>
            <a:r>
              <a:rPr lang="en-US" b="1" dirty="0" smtClean="0"/>
              <a:t>Policy Highlights</a:t>
            </a:r>
            <a:endParaRPr lang="en-US" sz="2800" b="1" dirty="0" smtClean="0"/>
          </a:p>
        </p:txBody>
      </p:sp>
      <p:sp>
        <p:nvSpPr>
          <p:cNvPr id="10243" name="Content Placeholder 2"/>
          <p:cNvSpPr>
            <a:spLocks noGrp="1"/>
          </p:cNvSpPr>
          <p:nvPr>
            <p:ph idx="1"/>
          </p:nvPr>
        </p:nvSpPr>
        <p:spPr>
          <a:xfrm>
            <a:off x="685800" y="1219200"/>
            <a:ext cx="8153400" cy="3429000"/>
          </a:xfrm>
        </p:spPr>
        <p:txBody>
          <a:bodyPr/>
          <a:lstStyle/>
          <a:p>
            <a:r>
              <a:rPr lang="en-US" sz="2800" dirty="0" smtClean="0"/>
              <a:t>National Ocean Policy</a:t>
            </a:r>
          </a:p>
          <a:p>
            <a:r>
              <a:rPr lang="en-US" sz="2800" dirty="0" smtClean="0"/>
              <a:t>Committee on the Marine Transportation System</a:t>
            </a:r>
          </a:p>
          <a:p>
            <a:r>
              <a:rPr lang="en-US" sz="2800" dirty="0" smtClean="0"/>
              <a:t>NOAA Leadership engagement</a:t>
            </a:r>
          </a:p>
          <a:p>
            <a:r>
              <a:rPr lang="en-US" sz="2800" dirty="0" smtClean="0"/>
              <a:t>Secretary Bryson appointment</a:t>
            </a:r>
          </a:p>
        </p:txBody>
      </p:sp>
      <p:pic>
        <p:nvPicPr>
          <p:cNvPr id="75778" name="Picture 2" descr="John Bryson - Obama Announces New Secretary Of Commerce Nominee At White House"/>
          <p:cNvPicPr>
            <a:picLocks noChangeAspect="1" noChangeArrowheads="1"/>
          </p:cNvPicPr>
          <p:nvPr/>
        </p:nvPicPr>
        <p:blipFill>
          <a:blip r:embed="rId3" cstate="print"/>
          <a:srcRect/>
          <a:stretch>
            <a:fillRect/>
          </a:stretch>
        </p:blipFill>
        <p:spPr bwMode="auto">
          <a:xfrm>
            <a:off x="6858000" y="2668517"/>
            <a:ext cx="2080427" cy="2894083"/>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76200"/>
            <a:ext cx="7772400" cy="1143000"/>
          </a:xfrm>
        </p:spPr>
        <p:txBody>
          <a:bodyPr/>
          <a:lstStyle/>
          <a:p>
            <a:pPr>
              <a:lnSpc>
                <a:spcPct val="90000"/>
              </a:lnSpc>
            </a:pPr>
            <a:r>
              <a:rPr lang="en-US" b="1" dirty="0" smtClean="0"/>
              <a:t>Congressional Outreach</a:t>
            </a:r>
            <a:endParaRPr lang="en-US" sz="2800" b="1" dirty="0" smtClean="0"/>
          </a:p>
        </p:txBody>
      </p:sp>
      <p:sp>
        <p:nvSpPr>
          <p:cNvPr id="10243" name="Content Placeholder 2"/>
          <p:cNvSpPr>
            <a:spLocks noGrp="1"/>
          </p:cNvSpPr>
          <p:nvPr>
            <p:ph idx="1"/>
          </p:nvPr>
        </p:nvSpPr>
        <p:spPr>
          <a:xfrm>
            <a:off x="685800" y="990600"/>
            <a:ext cx="8153400" cy="3429000"/>
          </a:xfrm>
        </p:spPr>
        <p:txBody>
          <a:bodyPr/>
          <a:lstStyle/>
          <a:p>
            <a:r>
              <a:rPr lang="en-US" sz="2800" dirty="0" smtClean="0"/>
              <a:t>Strengthen existing relationships</a:t>
            </a:r>
          </a:p>
          <a:p>
            <a:r>
              <a:rPr lang="en-US" sz="2800" dirty="0" smtClean="0"/>
              <a:t>Identify new </a:t>
            </a:r>
            <a:r>
              <a:rPr lang="en-US" sz="2800" dirty="0" err="1" smtClean="0"/>
              <a:t>Nav</a:t>
            </a:r>
            <a:r>
              <a:rPr lang="en-US" sz="2800" dirty="0" smtClean="0"/>
              <a:t> Services champions</a:t>
            </a:r>
          </a:p>
          <a:p>
            <a:r>
              <a:rPr lang="en-US" sz="2800" dirty="0" smtClean="0"/>
              <a:t>Pursue Congressional briefings</a:t>
            </a:r>
          </a:p>
          <a:p>
            <a:r>
              <a:rPr lang="en-US" sz="2800" dirty="0" smtClean="0"/>
              <a:t>Site visits, tours, etc.</a:t>
            </a:r>
          </a:p>
          <a:p>
            <a:pPr lvl="1"/>
            <a:r>
              <a:rPr lang="en-US" sz="2400" dirty="0" smtClean="0"/>
              <a:t>Bay Hydro II</a:t>
            </a:r>
          </a:p>
          <a:p>
            <a:pPr lvl="1"/>
            <a:r>
              <a:rPr lang="en-US" sz="2400" dirty="0" smtClean="0"/>
              <a:t>Poplar Island</a:t>
            </a:r>
          </a:p>
          <a:p>
            <a:pPr lvl="1"/>
            <a:r>
              <a:rPr lang="en-US" sz="2400" dirty="0" smtClean="0"/>
              <a:t>New Orleans/LMR</a:t>
            </a:r>
          </a:p>
          <a:p>
            <a:endParaRPr lang="en-US" sz="2800" dirty="0" smtClean="0"/>
          </a:p>
        </p:txBody>
      </p:sp>
      <p:pic>
        <p:nvPicPr>
          <p:cNvPr id="1026" name="Picture 2" descr="http://blog.nola.com/news_impact/2008/03/large_napterminal.JPG"/>
          <p:cNvPicPr>
            <a:picLocks noChangeAspect="1" noChangeArrowheads="1"/>
          </p:cNvPicPr>
          <p:nvPr/>
        </p:nvPicPr>
        <p:blipFill>
          <a:blip r:embed="rId3" cstate="print"/>
          <a:srcRect/>
          <a:stretch>
            <a:fillRect/>
          </a:stretch>
        </p:blipFill>
        <p:spPr bwMode="auto">
          <a:xfrm>
            <a:off x="3048000" y="4395882"/>
            <a:ext cx="2971800" cy="1928718"/>
          </a:xfrm>
          <a:prstGeom prst="rect">
            <a:avLst/>
          </a:prstGeom>
          <a:noFill/>
        </p:spPr>
      </p:pic>
      <p:pic>
        <p:nvPicPr>
          <p:cNvPr id="1028" name="Picture 4" descr="bay_hydro_2">
            <a:hlinkClick r:id="rId4" tooltip="Bay Hydro II"/>
          </p:cNvPr>
          <p:cNvPicPr>
            <a:picLocks noChangeAspect="1" noChangeArrowheads="1"/>
          </p:cNvPicPr>
          <p:nvPr/>
        </p:nvPicPr>
        <p:blipFill>
          <a:blip r:embed="rId5" cstate="print"/>
          <a:srcRect/>
          <a:stretch>
            <a:fillRect/>
          </a:stretch>
        </p:blipFill>
        <p:spPr bwMode="auto">
          <a:xfrm>
            <a:off x="6172200" y="1905000"/>
            <a:ext cx="2743200" cy="1909268"/>
          </a:xfrm>
          <a:prstGeom prst="rect">
            <a:avLst/>
          </a:prstGeom>
          <a:noFill/>
        </p:spPr>
      </p:pic>
      <p:pic>
        <p:nvPicPr>
          <p:cNvPr id="1030" name="Picture 6" descr="http://www.nab.usace.army.mil/Projects/PoplarIsland/photos/poplar_island_aerial.jpg"/>
          <p:cNvPicPr>
            <a:picLocks noChangeAspect="1" noChangeArrowheads="1"/>
          </p:cNvPicPr>
          <p:nvPr/>
        </p:nvPicPr>
        <p:blipFill>
          <a:blip r:embed="rId6" cstate="print"/>
          <a:srcRect/>
          <a:stretch>
            <a:fillRect/>
          </a:stretch>
        </p:blipFill>
        <p:spPr bwMode="auto">
          <a:xfrm>
            <a:off x="6172200" y="3962400"/>
            <a:ext cx="2743200" cy="205740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76200"/>
            <a:ext cx="7772400" cy="1143000"/>
          </a:xfrm>
        </p:spPr>
        <p:txBody>
          <a:bodyPr/>
          <a:lstStyle/>
          <a:p>
            <a:pPr>
              <a:lnSpc>
                <a:spcPct val="90000"/>
              </a:lnSpc>
            </a:pPr>
            <a:r>
              <a:rPr lang="en-US" b="1" dirty="0" smtClean="0"/>
              <a:t>Constituent Affairs</a:t>
            </a:r>
            <a:endParaRPr lang="en-US" sz="2800" b="1" dirty="0" smtClean="0"/>
          </a:p>
        </p:txBody>
      </p:sp>
      <p:sp>
        <p:nvSpPr>
          <p:cNvPr id="6" name="Content Placeholder 5"/>
          <p:cNvSpPr>
            <a:spLocks noGrp="1"/>
          </p:cNvSpPr>
          <p:nvPr>
            <p:ph idx="1"/>
          </p:nvPr>
        </p:nvSpPr>
        <p:spPr>
          <a:xfrm>
            <a:off x="685800" y="1143000"/>
            <a:ext cx="7772400" cy="4419600"/>
          </a:xfrm>
        </p:spPr>
        <p:txBody>
          <a:bodyPr/>
          <a:lstStyle/>
          <a:p>
            <a:pPr>
              <a:buNone/>
            </a:pPr>
            <a:r>
              <a:rPr lang="en-US" dirty="0" smtClean="0"/>
              <a:t>Constituents:</a:t>
            </a:r>
          </a:p>
          <a:p>
            <a:pPr marL="457200"/>
            <a:r>
              <a:rPr lang="en-US" sz="2800" dirty="0" smtClean="0"/>
              <a:t>326 public/private ports</a:t>
            </a:r>
          </a:p>
          <a:p>
            <a:pPr marL="457200"/>
            <a:r>
              <a:rPr lang="en-US" sz="2800" dirty="0" smtClean="0"/>
              <a:t>3700 marine terminals </a:t>
            </a:r>
          </a:p>
          <a:p>
            <a:pPr marL="457200"/>
            <a:r>
              <a:rPr lang="en-US" sz="2800" dirty="0" smtClean="0"/>
              <a:t>12 million cruise passengers</a:t>
            </a:r>
          </a:p>
          <a:p>
            <a:pPr marL="457200"/>
            <a:r>
              <a:rPr lang="en-US" sz="2800" dirty="0" smtClean="0"/>
              <a:t>78 million recreational boaters</a:t>
            </a:r>
          </a:p>
          <a:p>
            <a:pPr marL="457200"/>
            <a:r>
              <a:rPr lang="en-US" sz="2800" dirty="0" smtClean="0"/>
              <a:t>110,000 fishing vessels</a:t>
            </a:r>
          </a:p>
          <a:p>
            <a:pPr>
              <a:buNone/>
            </a:pPr>
            <a:r>
              <a:rPr lang="en-US" dirty="0" smtClean="0"/>
              <a:t>Significance of the MTS:</a:t>
            </a:r>
          </a:p>
          <a:p>
            <a:pPr marL="457200"/>
            <a:r>
              <a:rPr lang="en-US" sz="2800" dirty="0" smtClean="0"/>
              <a:t>13 million jobs, $1 trillion+ annually to U.S. GDP</a:t>
            </a:r>
          </a:p>
          <a:p>
            <a:pPr marL="457200"/>
            <a:r>
              <a:rPr lang="en-US" sz="2800" dirty="0" smtClean="0"/>
              <a:t>95% of U.S. foreign trade in/out by ship</a:t>
            </a:r>
          </a:p>
          <a:p>
            <a:pPr>
              <a:buNone/>
            </a:pPr>
            <a:endParaRPr lang="en-US" sz="2800" dirty="0" smtClean="0"/>
          </a:p>
        </p:txBody>
      </p:sp>
      <p:pic>
        <p:nvPicPr>
          <p:cNvPr id="40962" name="Picture 2" descr="CMTS"/>
          <p:cNvPicPr>
            <a:picLocks noChangeAspect="1" noChangeArrowheads="1"/>
          </p:cNvPicPr>
          <p:nvPr/>
        </p:nvPicPr>
        <p:blipFill>
          <a:blip r:embed="rId3" cstate="print"/>
          <a:srcRect/>
          <a:stretch>
            <a:fillRect/>
          </a:stretch>
        </p:blipFill>
        <p:spPr bwMode="auto">
          <a:xfrm>
            <a:off x="6400800" y="1371600"/>
            <a:ext cx="1885950" cy="314325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Outline</a:t>
            </a:r>
            <a:endParaRPr lang="en-US" sz="4400" b="1" dirty="0"/>
          </a:p>
        </p:txBody>
      </p:sp>
      <p:sp>
        <p:nvSpPr>
          <p:cNvPr id="3" name="Content Placeholder 2"/>
          <p:cNvSpPr>
            <a:spLocks noGrp="1"/>
          </p:cNvSpPr>
          <p:nvPr>
            <p:ph idx="1"/>
          </p:nvPr>
        </p:nvSpPr>
        <p:spPr>
          <a:xfrm>
            <a:off x="685800" y="1219200"/>
            <a:ext cx="7772400" cy="4419600"/>
          </a:xfrm>
        </p:spPr>
        <p:txBody>
          <a:bodyPr/>
          <a:lstStyle/>
          <a:p>
            <a:r>
              <a:rPr lang="en-US" sz="3600" dirty="0" smtClean="0"/>
              <a:t>NOAA FY 2011 Budget Wrap</a:t>
            </a:r>
          </a:p>
          <a:p>
            <a:r>
              <a:rPr lang="en-US" sz="3600" dirty="0" smtClean="0"/>
              <a:t>FY 2012 Budget Outlook</a:t>
            </a:r>
          </a:p>
          <a:p>
            <a:r>
              <a:rPr lang="en-US" sz="3600" dirty="0" smtClean="0"/>
              <a:t>FY 2013 Budget Status</a:t>
            </a:r>
          </a:p>
          <a:p>
            <a:r>
              <a:rPr lang="en-US" sz="3600" dirty="0" smtClean="0"/>
              <a:t>Legislative Developments</a:t>
            </a:r>
          </a:p>
          <a:p>
            <a:r>
              <a:rPr lang="en-US" sz="3600" dirty="0" smtClean="0"/>
              <a:t>Policy </a:t>
            </a:r>
            <a:r>
              <a:rPr lang="en-US" sz="3600" dirty="0" smtClean="0"/>
              <a:t>Highlights</a:t>
            </a:r>
          </a:p>
          <a:p>
            <a:r>
              <a:rPr lang="en-US" sz="3600" dirty="0" smtClean="0"/>
              <a:t>Outreach Goals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nacapaisland_b.jpg"/>
          <p:cNvPicPr>
            <a:picLocks noChangeAspect="1"/>
          </p:cNvPicPr>
          <p:nvPr/>
        </p:nvPicPr>
        <p:blipFill>
          <a:blip r:embed="rId3" cstate="print"/>
          <a:stretch>
            <a:fillRect/>
          </a:stretch>
        </p:blipFill>
        <p:spPr>
          <a:xfrm>
            <a:off x="0" y="0"/>
            <a:ext cx="9144000" cy="6400800"/>
          </a:xfrm>
          <a:prstGeom prst="rect">
            <a:avLst/>
          </a:prstGeom>
        </p:spPr>
      </p:pic>
      <p:sp>
        <p:nvSpPr>
          <p:cNvPr id="13" name="Content Placeholder 1"/>
          <p:cNvSpPr txBox="1">
            <a:spLocks/>
          </p:cNvSpPr>
          <p:nvPr/>
        </p:nvSpPr>
        <p:spPr bwMode="auto">
          <a:xfrm>
            <a:off x="457200" y="990600"/>
            <a:ext cx="8183880" cy="1143000"/>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marL="265113" marR="0" lvl="0" indent="-265113" algn="ctr" defTabSz="914400" rtl="0" eaLnBrk="0" fontAlgn="base" latinLnBrk="0" hangingPunct="0">
              <a:lnSpc>
                <a:spcPct val="100000"/>
              </a:lnSpc>
              <a:spcBef>
                <a:spcPts val="250"/>
              </a:spcBef>
              <a:spcAft>
                <a:spcPct val="0"/>
              </a:spcAft>
              <a:buClr>
                <a:schemeClr val="accent1"/>
              </a:buClr>
              <a:buSzPct val="80000"/>
              <a:buFont typeface="Wingdings 2" pitchFamily="18" charset="2"/>
              <a:buNone/>
              <a:tabLst/>
              <a:defRPr/>
            </a:pPr>
            <a:r>
              <a:rPr kumimoji="0" lang="en-US" sz="4800" b="0" i="0" u="none" strike="noStrike" kern="1200" cap="none" spc="0" normalizeH="0" baseline="0" noProof="0" dirty="0" smtClean="0">
                <a:ln>
                  <a:noFill/>
                </a:ln>
                <a:effectLst/>
                <a:uLnTx/>
                <a:uFillTx/>
                <a:latin typeface="Lucida Sans" pitchFamily="34" charset="0"/>
                <a:ea typeface="+mn-ea"/>
                <a:cs typeface="Lucida Sans" pitchFamily="34" charset="0"/>
              </a:rPr>
              <a:t>Questions?</a:t>
            </a:r>
            <a:endParaRPr kumimoji="0" lang="en-US" sz="4800" b="0" i="0" u="none" strike="noStrike" kern="1200" cap="none" spc="0" normalizeH="0" baseline="0" noProof="0" dirty="0">
              <a:ln>
                <a:noFill/>
              </a:ln>
              <a:effectLst/>
              <a:uLnTx/>
              <a:uFillTx/>
              <a:latin typeface="Lucida Sans" pitchFamily="34" charset="0"/>
              <a:ea typeface="+mn-ea"/>
              <a:cs typeface="Lucida Sans"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838200" y="2590800"/>
            <a:ext cx="3048000" cy="685800"/>
          </a:xfrm>
          <a:prstGeom prst="rect">
            <a:avLst/>
          </a:prstGeom>
          <a:gradFill>
            <a:gsLst>
              <a:gs pos="0">
                <a:srgbClr val="000099"/>
              </a:gs>
              <a:gs pos="26000">
                <a:srgbClr val="0033CC"/>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bg1"/>
                </a:solidFill>
              </a:rPr>
              <a:t>Appropriations/Execution</a:t>
            </a:r>
            <a:endParaRPr lang="en-US" sz="1400" dirty="0">
              <a:solidFill>
                <a:schemeClr val="bg1"/>
              </a:solidFill>
            </a:endParaRPr>
          </a:p>
        </p:txBody>
      </p:sp>
      <p:sp>
        <p:nvSpPr>
          <p:cNvPr id="2" name="Title 1"/>
          <p:cNvSpPr>
            <a:spLocks noGrp="1"/>
          </p:cNvSpPr>
          <p:nvPr>
            <p:ph type="title"/>
          </p:nvPr>
        </p:nvSpPr>
        <p:spPr/>
        <p:txBody>
          <a:bodyPr/>
          <a:lstStyle/>
          <a:p>
            <a:r>
              <a:rPr lang="en-US" dirty="0" smtClean="0"/>
              <a:t>Budget Timeline</a:t>
            </a:r>
            <a:endParaRPr lang="en-US" dirty="0"/>
          </a:p>
        </p:txBody>
      </p:sp>
      <p:graphicFrame>
        <p:nvGraphicFramePr>
          <p:cNvPr id="7" name="Table 6"/>
          <p:cNvGraphicFramePr>
            <a:graphicFrameLocks noGrp="1"/>
          </p:cNvGraphicFramePr>
          <p:nvPr/>
        </p:nvGraphicFramePr>
        <p:xfrm>
          <a:off x="838200" y="1397000"/>
          <a:ext cx="8238744" cy="82019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84632"/>
                <a:gridCol w="484632"/>
                <a:gridCol w="484632"/>
                <a:gridCol w="484632"/>
                <a:gridCol w="484632"/>
                <a:gridCol w="484632"/>
                <a:gridCol w="484632"/>
                <a:gridCol w="484632"/>
                <a:gridCol w="484632"/>
                <a:gridCol w="484632"/>
                <a:gridCol w="484632"/>
                <a:gridCol w="484632"/>
                <a:gridCol w="484632"/>
                <a:gridCol w="484632"/>
                <a:gridCol w="484632"/>
                <a:gridCol w="484632"/>
                <a:gridCol w="484632"/>
              </a:tblGrid>
              <a:tr h="435204">
                <a:tc gridSpan="3">
                  <a:txBody>
                    <a:bodyPr/>
                    <a:lstStyle/>
                    <a:p>
                      <a:pPr algn="ctr"/>
                      <a:r>
                        <a:rPr lang="en-US" sz="1800" dirty="0" smtClean="0">
                          <a:latin typeface="Tw Cen MT" pitchFamily="34" charset="0"/>
                        </a:rPr>
                        <a:t>2010</a:t>
                      </a:r>
                      <a:endParaRPr lang="en-US" sz="1800" dirty="0">
                        <a:latin typeface="Tw Cen MT" pitchFamily="34" charset="0"/>
                      </a:endParaRPr>
                    </a:p>
                  </a:txBody>
                  <a:tcPr anchor="ctr"/>
                </a:tc>
                <a:tc hMerge="1">
                  <a:txBody>
                    <a:bodyPr/>
                    <a:lstStyle/>
                    <a:p>
                      <a:pPr algn="ctr"/>
                      <a:endParaRPr lang="en-US" sz="1800" dirty="0">
                        <a:latin typeface="Tw Cen MT" pitchFamily="34" charset="0"/>
                      </a:endParaRPr>
                    </a:p>
                  </a:txBody>
                  <a:tcPr/>
                </a:tc>
                <a:tc hMerge="1">
                  <a:txBody>
                    <a:bodyPr/>
                    <a:lstStyle/>
                    <a:p>
                      <a:pPr algn="ctr"/>
                      <a:endParaRPr lang="en-US" sz="1800" dirty="0"/>
                    </a:p>
                  </a:txBody>
                  <a:tcPr/>
                </a:tc>
                <a:tc gridSpan="12">
                  <a:txBody>
                    <a:bodyPr/>
                    <a:lstStyle/>
                    <a:p>
                      <a:pPr algn="ctr"/>
                      <a:r>
                        <a:rPr lang="en-US" sz="1800" dirty="0" smtClean="0">
                          <a:latin typeface="Tw Cen MT" pitchFamily="34" charset="0"/>
                        </a:rPr>
                        <a:t>2011</a:t>
                      </a:r>
                      <a:endParaRPr lang="en-US" sz="1800" dirty="0">
                        <a:latin typeface="Tw Cen MT" pitchFamily="34" charset="0"/>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tc>
                <a:tc gridSpan="2">
                  <a:txBody>
                    <a:bodyPr/>
                    <a:lstStyle/>
                    <a:p>
                      <a:pPr algn="ctr"/>
                      <a:r>
                        <a:rPr lang="en-US" sz="1800" dirty="0" smtClean="0">
                          <a:latin typeface="Tw Cen MT" pitchFamily="34" charset="0"/>
                        </a:rPr>
                        <a:t>2012</a:t>
                      </a:r>
                      <a:endParaRPr lang="en-US" sz="1800" dirty="0">
                        <a:latin typeface="Tw Cen MT" pitchFamily="34" charset="0"/>
                      </a:endParaRPr>
                    </a:p>
                  </a:txBody>
                  <a:tcPr anchor="ctr"/>
                </a:tc>
                <a:tc hMerge="1">
                  <a:txBody>
                    <a:bodyPr/>
                    <a:lstStyle/>
                    <a:p>
                      <a:pPr algn="ctr"/>
                      <a:endParaRPr lang="en-US" dirty="0"/>
                    </a:p>
                  </a:txBody>
                  <a:tcPr/>
                </a:tc>
              </a:tr>
              <a:tr h="384991">
                <a:tc>
                  <a:txBody>
                    <a:bodyPr/>
                    <a:lstStyle/>
                    <a:p>
                      <a:pPr algn="ctr"/>
                      <a:r>
                        <a:rPr lang="en-US" sz="1300" dirty="0" smtClean="0">
                          <a:latin typeface="Tw Cen MT" pitchFamily="34" charset="0"/>
                        </a:rPr>
                        <a:t>Oct</a:t>
                      </a:r>
                      <a:endParaRPr lang="en-US" sz="1300" dirty="0">
                        <a:latin typeface="Tw Cen MT" pitchFamily="34" charset="0"/>
                      </a:endParaRPr>
                    </a:p>
                  </a:txBody>
                  <a:tcPr anchor="ctr"/>
                </a:tc>
                <a:tc>
                  <a:txBody>
                    <a:bodyPr/>
                    <a:lstStyle/>
                    <a:p>
                      <a:pPr algn="ctr"/>
                      <a:r>
                        <a:rPr lang="en-US" sz="1300" dirty="0" smtClean="0">
                          <a:latin typeface="Tw Cen MT" pitchFamily="34" charset="0"/>
                        </a:rPr>
                        <a:t>Nov</a:t>
                      </a:r>
                      <a:endParaRPr lang="en-US" sz="1300" dirty="0">
                        <a:latin typeface="Tw Cen MT" pitchFamily="34" charset="0"/>
                      </a:endParaRPr>
                    </a:p>
                  </a:txBody>
                  <a:tcPr anchor="ctr"/>
                </a:tc>
                <a:tc>
                  <a:txBody>
                    <a:bodyPr/>
                    <a:lstStyle/>
                    <a:p>
                      <a:pPr algn="ctr"/>
                      <a:r>
                        <a:rPr lang="en-US" sz="1300" dirty="0" smtClean="0">
                          <a:latin typeface="Tw Cen MT" pitchFamily="34" charset="0"/>
                        </a:rPr>
                        <a:t>Dec</a:t>
                      </a:r>
                      <a:endParaRPr lang="en-US" sz="1300" dirty="0">
                        <a:latin typeface="Tw Cen MT" pitchFamily="34" charset="0"/>
                      </a:endParaRPr>
                    </a:p>
                  </a:txBody>
                  <a:tcPr anchor="ctr"/>
                </a:tc>
                <a:tc>
                  <a:txBody>
                    <a:bodyPr/>
                    <a:lstStyle/>
                    <a:p>
                      <a:pPr algn="ctr"/>
                      <a:r>
                        <a:rPr lang="en-US" sz="1300" dirty="0" smtClean="0">
                          <a:latin typeface="Tw Cen MT" pitchFamily="34" charset="0"/>
                        </a:rPr>
                        <a:t>Jan</a:t>
                      </a:r>
                      <a:endParaRPr lang="en-US" sz="1300" dirty="0">
                        <a:latin typeface="Tw Cen MT" pitchFamily="34" charset="0"/>
                      </a:endParaRPr>
                    </a:p>
                  </a:txBody>
                  <a:tcPr anchor="ctr"/>
                </a:tc>
                <a:tc>
                  <a:txBody>
                    <a:bodyPr/>
                    <a:lstStyle/>
                    <a:p>
                      <a:pPr algn="ctr"/>
                      <a:r>
                        <a:rPr lang="en-US" sz="1300" dirty="0" smtClean="0">
                          <a:latin typeface="Tw Cen MT" pitchFamily="34" charset="0"/>
                        </a:rPr>
                        <a:t>Feb</a:t>
                      </a:r>
                      <a:endParaRPr lang="en-US" sz="1300" dirty="0">
                        <a:latin typeface="Tw Cen MT" pitchFamily="34" charset="0"/>
                      </a:endParaRPr>
                    </a:p>
                  </a:txBody>
                  <a:tcPr anchor="ctr"/>
                </a:tc>
                <a:tc>
                  <a:txBody>
                    <a:bodyPr/>
                    <a:lstStyle/>
                    <a:p>
                      <a:pPr algn="ctr"/>
                      <a:r>
                        <a:rPr lang="en-US" sz="1300" dirty="0" smtClean="0">
                          <a:latin typeface="Tw Cen MT" pitchFamily="34" charset="0"/>
                        </a:rPr>
                        <a:t>Mar</a:t>
                      </a:r>
                      <a:endParaRPr lang="en-US" sz="1300" dirty="0">
                        <a:latin typeface="Tw Cen MT" pitchFamily="34" charset="0"/>
                      </a:endParaRPr>
                    </a:p>
                  </a:txBody>
                  <a:tcPr anchor="ctr"/>
                </a:tc>
                <a:tc>
                  <a:txBody>
                    <a:bodyPr/>
                    <a:lstStyle/>
                    <a:p>
                      <a:pPr algn="ctr"/>
                      <a:r>
                        <a:rPr lang="en-US" sz="1300" dirty="0" smtClean="0">
                          <a:latin typeface="Tw Cen MT" pitchFamily="34" charset="0"/>
                        </a:rPr>
                        <a:t>Apr</a:t>
                      </a:r>
                      <a:endParaRPr lang="en-US" sz="1300" dirty="0">
                        <a:latin typeface="Tw Cen MT" pitchFamily="34" charset="0"/>
                      </a:endParaRPr>
                    </a:p>
                  </a:txBody>
                  <a:tcPr anchor="ctr"/>
                </a:tc>
                <a:tc>
                  <a:txBody>
                    <a:bodyPr/>
                    <a:lstStyle/>
                    <a:p>
                      <a:pPr algn="ctr"/>
                      <a:r>
                        <a:rPr lang="en-US" sz="1300" dirty="0" smtClean="0">
                          <a:latin typeface="Tw Cen MT" pitchFamily="34" charset="0"/>
                        </a:rPr>
                        <a:t>May</a:t>
                      </a:r>
                      <a:endParaRPr lang="en-US" sz="1300" dirty="0">
                        <a:latin typeface="Tw Cen MT" pitchFamily="34" charset="0"/>
                      </a:endParaRPr>
                    </a:p>
                  </a:txBody>
                  <a:tcPr anchor="ctr"/>
                </a:tc>
                <a:tc>
                  <a:txBody>
                    <a:bodyPr/>
                    <a:lstStyle/>
                    <a:p>
                      <a:pPr algn="ctr"/>
                      <a:r>
                        <a:rPr lang="en-US" sz="1300" dirty="0" smtClean="0">
                          <a:latin typeface="Tw Cen MT" pitchFamily="34" charset="0"/>
                        </a:rPr>
                        <a:t>Jun</a:t>
                      </a:r>
                      <a:endParaRPr lang="en-US" sz="1300" dirty="0">
                        <a:latin typeface="Tw Cen MT" pitchFamily="34" charset="0"/>
                      </a:endParaRPr>
                    </a:p>
                  </a:txBody>
                  <a:tcPr anchor="ctr"/>
                </a:tc>
                <a:tc>
                  <a:txBody>
                    <a:bodyPr/>
                    <a:lstStyle/>
                    <a:p>
                      <a:pPr algn="ctr"/>
                      <a:r>
                        <a:rPr lang="en-US" sz="1300" dirty="0" smtClean="0">
                          <a:latin typeface="Tw Cen MT" pitchFamily="34" charset="0"/>
                        </a:rPr>
                        <a:t>Jul</a:t>
                      </a:r>
                      <a:endParaRPr lang="en-US" sz="1300" dirty="0">
                        <a:latin typeface="Tw Cen MT" pitchFamily="34" charset="0"/>
                      </a:endParaRPr>
                    </a:p>
                  </a:txBody>
                  <a:tcPr anchor="ctr"/>
                </a:tc>
                <a:tc>
                  <a:txBody>
                    <a:bodyPr/>
                    <a:lstStyle/>
                    <a:p>
                      <a:pPr algn="ctr"/>
                      <a:r>
                        <a:rPr lang="en-US" sz="1300" dirty="0" smtClean="0">
                          <a:latin typeface="Tw Cen MT" pitchFamily="34" charset="0"/>
                        </a:rPr>
                        <a:t>Aug</a:t>
                      </a:r>
                      <a:endParaRPr lang="en-US" sz="1300" dirty="0">
                        <a:latin typeface="Tw Cen MT" pitchFamily="34" charset="0"/>
                      </a:endParaRPr>
                    </a:p>
                  </a:txBody>
                  <a:tcPr anchor="ctr"/>
                </a:tc>
                <a:tc>
                  <a:txBody>
                    <a:bodyPr/>
                    <a:lstStyle/>
                    <a:p>
                      <a:pPr algn="ctr"/>
                      <a:r>
                        <a:rPr lang="en-US" sz="1300" dirty="0" smtClean="0">
                          <a:latin typeface="Tw Cen MT" pitchFamily="34" charset="0"/>
                        </a:rPr>
                        <a:t>Sep</a:t>
                      </a:r>
                      <a:endParaRPr lang="en-US" sz="1300" dirty="0">
                        <a:latin typeface="Tw Cen MT" pitchFamily="34" charset="0"/>
                      </a:endParaRPr>
                    </a:p>
                  </a:txBody>
                  <a:tcPr anchor="ctr"/>
                </a:tc>
                <a:tc>
                  <a:txBody>
                    <a:bodyPr/>
                    <a:lstStyle/>
                    <a:p>
                      <a:pPr algn="ctr"/>
                      <a:r>
                        <a:rPr lang="en-US" sz="1300" dirty="0" smtClean="0">
                          <a:latin typeface="Tw Cen MT" pitchFamily="34" charset="0"/>
                        </a:rPr>
                        <a:t>Oct</a:t>
                      </a:r>
                      <a:endParaRPr lang="en-US" sz="1300" dirty="0">
                        <a:latin typeface="Tw Cen MT" pitchFamily="34" charset="0"/>
                      </a:endParaRPr>
                    </a:p>
                  </a:txBody>
                  <a:tcPr anchor="ctr"/>
                </a:tc>
                <a:tc>
                  <a:txBody>
                    <a:bodyPr/>
                    <a:lstStyle/>
                    <a:p>
                      <a:pPr algn="ctr"/>
                      <a:r>
                        <a:rPr lang="en-US" sz="1300" dirty="0" smtClean="0">
                          <a:latin typeface="Tw Cen MT" pitchFamily="34" charset="0"/>
                        </a:rPr>
                        <a:t>Nov</a:t>
                      </a:r>
                      <a:endParaRPr lang="en-US" sz="1300" dirty="0">
                        <a:latin typeface="Tw Cen MT" pitchFamily="34" charset="0"/>
                      </a:endParaRPr>
                    </a:p>
                  </a:txBody>
                  <a:tcPr anchor="ctr"/>
                </a:tc>
                <a:tc>
                  <a:txBody>
                    <a:bodyPr/>
                    <a:lstStyle/>
                    <a:p>
                      <a:pPr algn="ctr"/>
                      <a:r>
                        <a:rPr lang="en-US" sz="1300" dirty="0" smtClean="0">
                          <a:latin typeface="Tw Cen MT" pitchFamily="34" charset="0"/>
                        </a:rPr>
                        <a:t>Dec</a:t>
                      </a:r>
                      <a:endParaRPr lang="en-US" sz="1300" dirty="0">
                        <a:latin typeface="Tw Cen MT" pitchFamily="34" charset="0"/>
                      </a:endParaRPr>
                    </a:p>
                  </a:txBody>
                  <a:tcPr anchor="ctr"/>
                </a:tc>
                <a:tc>
                  <a:txBody>
                    <a:bodyPr/>
                    <a:lstStyle/>
                    <a:p>
                      <a:pPr algn="ctr"/>
                      <a:r>
                        <a:rPr lang="en-US" sz="1300" dirty="0" smtClean="0">
                          <a:latin typeface="Tw Cen MT" pitchFamily="34" charset="0"/>
                        </a:rPr>
                        <a:t>Jan</a:t>
                      </a:r>
                      <a:endParaRPr lang="en-US" sz="1300" dirty="0">
                        <a:latin typeface="Tw Cen MT" pitchFamily="34" charset="0"/>
                      </a:endParaRPr>
                    </a:p>
                  </a:txBody>
                  <a:tcPr anchor="ctr"/>
                </a:tc>
                <a:tc>
                  <a:txBody>
                    <a:bodyPr/>
                    <a:lstStyle/>
                    <a:p>
                      <a:pPr algn="ctr"/>
                      <a:r>
                        <a:rPr lang="en-US" sz="1300" dirty="0" smtClean="0">
                          <a:latin typeface="Tw Cen MT" pitchFamily="34" charset="0"/>
                        </a:rPr>
                        <a:t>Feb</a:t>
                      </a:r>
                      <a:endParaRPr lang="en-US" sz="1300" dirty="0">
                        <a:latin typeface="Tw Cen MT" pitchFamily="34" charset="0"/>
                      </a:endParaRPr>
                    </a:p>
                  </a:txBody>
                  <a:tcPr anchor="ctr"/>
                </a:tc>
              </a:tr>
            </a:tbl>
          </a:graphicData>
        </a:graphic>
      </p:graphicFrame>
      <p:sp>
        <p:nvSpPr>
          <p:cNvPr id="8" name="TextBox 7"/>
          <p:cNvSpPr txBox="1"/>
          <p:nvPr/>
        </p:nvSpPr>
        <p:spPr>
          <a:xfrm>
            <a:off x="0" y="2590800"/>
            <a:ext cx="838200" cy="707886"/>
          </a:xfrm>
          <a:prstGeom prst="rect">
            <a:avLst/>
          </a:prstGeom>
          <a:noFill/>
        </p:spPr>
        <p:txBody>
          <a:bodyPr wrap="square" rtlCol="0">
            <a:spAutoFit/>
          </a:bodyPr>
          <a:lstStyle/>
          <a:p>
            <a:pPr algn="ctr"/>
            <a:r>
              <a:rPr lang="en-US" sz="2000" dirty="0" smtClean="0">
                <a:latin typeface="Tw Cen MT" pitchFamily="34" charset="0"/>
              </a:rPr>
              <a:t>FY 2011</a:t>
            </a:r>
          </a:p>
        </p:txBody>
      </p:sp>
      <p:sp>
        <p:nvSpPr>
          <p:cNvPr id="9" name="TextBox 8"/>
          <p:cNvSpPr txBox="1"/>
          <p:nvPr/>
        </p:nvSpPr>
        <p:spPr>
          <a:xfrm>
            <a:off x="0" y="3532257"/>
            <a:ext cx="838200" cy="707886"/>
          </a:xfrm>
          <a:prstGeom prst="rect">
            <a:avLst/>
          </a:prstGeom>
          <a:noFill/>
        </p:spPr>
        <p:txBody>
          <a:bodyPr wrap="square" rtlCol="0">
            <a:spAutoFit/>
          </a:bodyPr>
          <a:lstStyle/>
          <a:p>
            <a:pPr algn="ctr"/>
            <a:r>
              <a:rPr lang="en-US" sz="2000" dirty="0" smtClean="0">
                <a:latin typeface="Tw Cen MT" pitchFamily="34" charset="0"/>
              </a:rPr>
              <a:t>FY 2012</a:t>
            </a:r>
          </a:p>
        </p:txBody>
      </p:sp>
      <p:sp>
        <p:nvSpPr>
          <p:cNvPr id="10" name="TextBox 9"/>
          <p:cNvSpPr txBox="1"/>
          <p:nvPr/>
        </p:nvSpPr>
        <p:spPr>
          <a:xfrm>
            <a:off x="0" y="4473714"/>
            <a:ext cx="838200" cy="707886"/>
          </a:xfrm>
          <a:prstGeom prst="rect">
            <a:avLst/>
          </a:prstGeom>
          <a:noFill/>
        </p:spPr>
        <p:txBody>
          <a:bodyPr wrap="square" rtlCol="0">
            <a:spAutoFit/>
          </a:bodyPr>
          <a:lstStyle/>
          <a:p>
            <a:pPr algn="ctr"/>
            <a:r>
              <a:rPr lang="en-US" sz="2000" dirty="0" smtClean="0">
                <a:latin typeface="Tw Cen MT" pitchFamily="34" charset="0"/>
              </a:rPr>
              <a:t>FY 2013</a:t>
            </a:r>
          </a:p>
        </p:txBody>
      </p:sp>
      <p:sp>
        <p:nvSpPr>
          <p:cNvPr id="23" name="Rectangle 22"/>
          <p:cNvSpPr/>
          <p:nvPr/>
        </p:nvSpPr>
        <p:spPr>
          <a:xfrm>
            <a:off x="1066800" y="3581400"/>
            <a:ext cx="762000" cy="685800"/>
          </a:xfrm>
          <a:prstGeom prst="rect">
            <a:avLst/>
          </a:prstGeom>
          <a:solidFill>
            <a:srgbClr val="669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OMB </a:t>
            </a:r>
            <a:r>
              <a:rPr lang="en-US" sz="1400" dirty="0" err="1" smtClean="0">
                <a:solidFill>
                  <a:schemeClr val="tx1"/>
                </a:solidFill>
              </a:rPr>
              <a:t>Passback</a:t>
            </a:r>
            <a:endParaRPr lang="en-US" sz="1400" dirty="0">
              <a:solidFill>
                <a:schemeClr val="tx1"/>
              </a:solidFill>
            </a:endParaRPr>
          </a:p>
        </p:txBody>
      </p:sp>
      <p:sp>
        <p:nvSpPr>
          <p:cNvPr id="26" name="Rectangle 25"/>
          <p:cNvSpPr/>
          <p:nvPr/>
        </p:nvSpPr>
        <p:spPr>
          <a:xfrm>
            <a:off x="1828800" y="3581400"/>
            <a:ext cx="907542" cy="685800"/>
          </a:xfrm>
          <a:prstGeom prst="rect">
            <a:avLst/>
          </a:prstGeom>
          <a:solidFill>
            <a:srgbClr val="33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Prepare  Pres. Bud.</a:t>
            </a:r>
            <a:endParaRPr lang="en-US" sz="1400" dirty="0">
              <a:solidFill>
                <a:schemeClr val="tx1"/>
              </a:solidFill>
            </a:endParaRPr>
          </a:p>
        </p:txBody>
      </p:sp>
      <p:sp>
        <p:nvSpPr>
          <p:cNvPr id="27" name="Rectangle 26"/>
          <p:cNvSpPr/>
          <p:nvPr/>
        </p:nvSpPr>
        <p:spPr>
          <a:xfrm>
            <a:off x="2738628" y="3581400"/>
            <a:ext cx="990600" cy="685800"/>
          </a:xfrm>
          <a:prstGeom prst="rect">
            <a:avLst/>
          </a:prstGeom>
          <a:solidFill>
            <a:srgbClr val="0066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Rollout Pres. Bud.</a:t>
            </a:r>
            <a:endParaRPr lang="en-US" sz="1400" dirty="0">
              <a:solidFill>
                <a:schemeClr val="tx1"/>
              </a:solidFill>
            </a:endParaRPr>
          </a:p>
        </p:txBody>
      </p:sp>
      <p:sp>
        <p:nvSpPr>
          <p:cNvPr id="28" name="Rectangle 27"/>
          <p:cNvSpPr/>
          <p:nvPr/>
        </p:nvSpPr>
        <p:spPr>
          <a:xfrm>
            <a:off x="6629400" y="3581400"/>
            <a:ext cx="2438400" cy="685800"/>
          </a:xfrm>
          <a:prstGeom prst="rect">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bg1"/>
                </a:solidFill>
              </a:rPr>
              <a:t>Budget Execution</a:t>
            </a:r>
            <a:endParaRPr lang="en-US" sz="1400" dirty="0">
              <a:solidFill>
                <a:schemeClr val="bg1"/>
              </a:solidFill>
            </a:endParaRPr>
          </a:p>
        </p:txBody>
      </p:sp>
      <p:sp>
        <p:nvSpPr>
          <p:cNvPr id="29" name="Rectangle 28"/>
          <p:cNvSpPr/>
          <p:nvPr/>
        </p:nvSpPr>
        <p:spPr>
          <a:xfrm>
            <a:off x="3731514" y="3581400"/>
            <a:ext cx="2897886" cy="685800"/>
          </a:xfrm>
          <a:prstGeom prst="rect">
            <a:avLst/>
          </a:prstGeom>
          <a:solidFill>
            <a:srgbClr val="0033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bg1"/>
                </a:solidFill>
              </a:rPr>
              <a:t>Congress: Budget &amp; Appropriations</a:t>
            </a:r>
            <a:endParaRPr lang="en-US" sz="1400" dirty="0">
              <a:solidFill>
                <a:schemeClr val="bg1"/>
              </a:solidFill>
            </a:endParaRPr>
          </a:p>
        </p:txBody>
      </p:sp>
      <p:sp>
        <p:nvSpPr>
          <p:cNvPr id="30" name="Rectangle 29"/>
          <p:cNvSpPr/>
          <p:nvPr/>
        </p:nvSpPr>
        <p:spPr>
          <a:xfrm>
            <a:off x="7010400" y="4495800"/>
            <a:ext cx="609600" cy="685800"/>
          </a:xfrm>
          <a:prstGeom prst="rect">
            <a:avLst/>
          </a:prstGeom>
          <a:solidFill>
            <a:srgbClr val="669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OMB Pass-back</a:t>
            </a:r>
            <a:endParaRPr lang="en-US" sz="1400" dirty="0">
              <a:solidFill>
                <a:schemeClr val="tx1"/>
              </a:solidFill>
            </a:endParaRPr>
          </a:p>
        </p:txBody>
      </p:sp>
      <p:sp>
        <p:nvSpPr>
          <p:cNvPr id="31" name="Rectangle 30"/>
          <p:cNvSpPr/>
          <p:nvPr/>
        </p:nvSpPr>
        <p:spPr>
          <a:xfrm>
            <a:off x="7620000" y="4495800"/>
            <a:ext cx="990600" cy="685800"/>
          </a:xfrm>
          <a:prstGeom prst="rect">
            <a:avLst/>
          </a:prstGeom>
          <a:solidFill>
            <a:srgbClr val="3366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bg1"/>
                </a:solidFill>
              </a:rPr>
              <a:t>Prepare  Pres. Bud.</a:t>
            </a:r>
            <a:endParaRPr lang="en-US" sz="1400" dirty="0">
              <a:solidFill>
                <a:schemeClr val="bg1"/>
              </a:solidFill>
            </a:endParaRPr>
          </a:p>
        </p:txBody>
      </p:sp>
      <p:sp>
        <p:nvSpPr>
          <p:cNvPr id="32" name="Rectangle 31"/>
          <p:cNvSpPr/>
          <p:nvPr/>
        </p:nvSpPr>
        <p:spPr>
          <a:xfrm>
            <a:off x="8610600" y="4495800"/>
            <a:ext cx="457200" cy="685800"/>
          </a:xfrm>
          <a:prstGeom prst="rect">
            <a:avLst/>
          </a:prstGeom>
          <a:solidFill>
            <a:srgbClr val="0039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bg1"/>
                </a:solidFill>
              </a:rPr>
              <a:t>Roll Pres. Bud.</a:t>
            </a:r>
            <a:endParaRPr lang="en-US" sz="1400" dirty="0">
              <a:solidFill>
                <a:schemeClr val="bg1"/>
              </a:solidFill>
            </a:endParaRPr>
          </a:p>
        </p:txBody>
      </p:sp>
      <p:sp>
        <p:nvSpPr>
          <p:cNvPr id="35" name="Rectangle 34"/>
          <p:cNvSpPr/>
          <p:nvPr/>
        </p:nvSpPr>
        <p:spPr>
          <a:xfrm>
            <a:off x="3886200" y="2590800"/>
            <a:ext cx="2819400" cy="685800"/>
          </a:xfrm>
          <a:prstGeom prst="rect">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bg1"/>
                </a:solidFill>
              </a:rPr>
              <a:t>Budget Execution</a:t>
            </a:r>
            <a:endParaRPr lang="en-US" sz="1400" dirty="0">
              <a:solidFill>
                <a:schemeClr val="bg1"/>
              </a:solidFill>
            </a:endParaRPr>
          </a:p>
        </p:txBody>
      </p:sp>
      <p:sp>
        <p:nvSpPr>
          <p:cNvPr id="25" name="Rectangle 24"/>
          <p:cNvSpPr/>
          <p:nvPr/>
        </p:nvSpPr>
        <p:spPr>
          <a:xfrm>
            <a:off x="5181600" y="4495800"/>
            <a:ext cx="1447800" cy="685800"/>
          </a:xfrm>
          <a:prstGeom prst="rect">
            <a:avLst/>
          </a:prstGeom>
          <a:solidFill>
            <a:srgbClr val="99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DOC </a:t>
            </a:r>
            <a:r>
              <a:rPr lang="en-US" sz="1400" dirty="0" err="1" smtClean="0">
                <a:solidFill>
                  <a:schemeClr val="tx1"/>
                </a:solidFill>
              </a:rPr>
              <a:t>Passback</a:t>
            </a:r>
            <a:r>
              <a:rPr lang="en-US" sz="1400" dirty="0" smtClean="0">
                <a:solidFill>
                  <a:schemeClr val="tx1"/>
                </a:solidFill>
              </a:rPr>
              <a:t>; Prepare OMB</a:t>
            </a:r>
            <a:endParaRPr lang="en-US" sz="1400" dirty="0">
              <a:solidFill>
                <a:schemeClr val="tx1"/>
              </a:solidFill>
            </a:endParaRPr>
          </a:p>
        </p:txBody>
      </p:sp>
      <p:sp>
        <p:nvSpPr>
          <p:cNvPr id="36" name="Rectangle 35"/>
          <p:cNvSpPr/>
          <p:nvPr/>
        </p:nvSpPr>
        <p:spPr>
          <a:xfrm>
            <a:off x="3276600" y="4495800"/>
            <a:ext cx="1447800" cy="685800"/>
          </a:xfrm>
          <a:prstGeom prst="rect">
            <a:avLst/>
          </a:prstGeom>
          <a:solidFill>
            <a:srgbClr val="CCE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NOS Review; Prepare DOC</a:t>
            </a:r>
            <a:endParaRPr lang="en-US" sz="1400" dirty="0">
              <a:solidFill>
                <a:schemeClr val="tx1"/>
              </a:solidFill>
            </a:endParaRPr>
          </a:p>
        </p:txBody>
      </p:sp>
      <p:sp>
        <p:nvSpPr>
          <p:cNvPr id="37" name="Rectangle 36"/>
          <p:cNvSpPr/>
          <p:nvPr/>
        </p:nvSpPr>
        <p:spPr>
          <a:xfrm>
            <a:off x="6477000" y="1828800"/>
            <a:ext cx="609600" cy="3581400"/>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37"/>
          <p:cNvSpPr/>
          <p:nvPr/>
        </p:nvSpPr>
        <p:spPr>
          <a:xfrm>
            <a:off x="2286000" y="4495800"/>
            <a:ext cx="990600" cy="68580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smtClean="0">
                <a:solidFill>
                  <a:schemeClr val="tx1"/>
                </a:solidFill>
              </a:rPr>
              <a:t>LOs Develop Budgets  </a:t>
            </a:r>
            <a:endParaRPr lang="en-US" sz="14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smtClean="0"/>
              <a:t>NOAA Budget Status (FY 2011–2013)</a:t>
            </a:r>
          </a:p>
        </p:txBody>
      </p:sp>
      <p:sp>
        <p:nvSpPr>
          <p:cNvPr id="5123" name="Content Placeholder 2"/>
          <p:cNvSpPr>
            <a:spLocks noGrp="1"/>
          </p:cNvSpPr>
          <p:nvPr>
            <p:ph idx="1"/>
          </p:nvPr>
        </p:nvSpPr>
        <p:spPr>
          <a:xfrm>
            <a:off x="685800" y="1219200"/>
            <a:ext cx="7772400" cy="4419600"/>
          </a:xfrm>
        </p:spPr>
        <p:txBody>
          <a:bodyPr/>
          <a:lstStyle/>
          <a:p>
            <a:pPr>
              <a:spcBef>
                <a:spcPts val="600"/>
              </a:spcBef>
              <a:spcAft>
                <a:spcPts val="600"/>
              </a:spcAft>
            </a:pPr>
            <a:r>
              <a:rPr lang="en-US" sz="2800" b="1" dirty="0" smtClean="0"/>
              <a:t>FY 2011: </a:t>
            </a:r>
            <a:r>
              <a:rPr lang="en-US" sz="2800" dirty="0" smtClean="0"/>
              <a:t>Year-long CR; Congress Approved NOAA’s Spend Plan Sept 8</a:t>
            </a:r>
            <a:r>
              <a:rPr lang="en-US" sz="2800" baseline="30000" dirty="0" smtClean="0"/>
              <a:t>th</a:t>
            </a:r>
            <a:endParaRPr lang="en-US" sz="2800" dirty="0" smtClean="0"/>
          </a:p>
          <a:p>
            <a:pPr>
              <a:spcBef>
                <a:spcPts val="600"/>
              </a:spcBef>
              <a:spcAft>
                <a:spcPts val="600"/>
              </a:spcAft>
            </a:pPr>
            <a:r>
              <a:rPr lang="en-US" sz="2800" b="1" dirty="0" smtClean="0"/>
              <a:t>FY 2012: </a:t>
            </a:r>
            <a:r>
              <a:rPr lang="en-US" sz="2800" dirty="0" smtClean="0"/>
              <a:t>Current CR runs from Oct. 4 thru Nov. 18; Senate action expected Oct 31</a:t>
            </a:r>
            <a:r>
              <a:rPr lang="en-US" sz="2800" baseline="30000" dirty="0" smtClean="0"/>
              <a:t>st</a:t>
            </a:r>
            <a:endParaRPr lang="en-US" sz="2800" dirty="0" smtClean="0"/>
          </a:p>
          <a:p>
            <a:pPr>
              <a:spcBef>
                <a:spcPts val="600"/>
              </a:spcBef>
              <a:spcAft>
                <a:spcPts val="600"/>
              </a:spcAft>
            </a:pPr>
            <a:r>
              <a:rPr lang="en-US" sz="2800" b="1" dirty="0" smtClean="0"/>
              <a:t>FY 2013:</a:t>
            </a:r>
            <a:r>
              <a:rPr lang="en-US" sz="2800" dirty="0" smtClean="0"/>
              <a:t> Dr. </a:t>
            </a:r>
            <a:r>
              <a:rPr lang="en-US" sz="2800" dirty="0" err="1" smtClean="0"/>
              <a:t>Lubchenco</a:t>
            </a:r>
            <a:r>
              <a:rPr lang="en-US" sz="2800" dirty="0" smtClean="0"/>
              <a:t> presented NOAA’s FY 2013 Budget Request to OMB on Oct 4. NOAA is currently responding to series of OMB questions.  Final OMB </a:t>
            </a:r>
            <a:r>
              <a:rPr lang="en-US" sz="2800" dirty="0" err="1" smtClean="0"/>
              <a:t>Passback</a:t>
            </a:r>
            <a:r>
              <a:rPr lang="en-US" sz="2800" dirty="0" smtClean="0"/>
              <a:t> expected Nov. 25</a:t>
            </a:r>
            <a:r>
              <a:rPr lang="en-US" sz="2800" baseline="30000" dirty="0" smtClean="0"/>
              <a:t>th</a:t>
            </a:r>
            <a:endParaRPr lang="en-US" sz="28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NOS Request vs. Enacted</a:t>
            </a:r>
          </a:p>
        </p:txBody>
      </p:sp>
      <p:graphicFrame>
        <p:nvGraphicFramePr>
          <p:cNvPr id="4" name="Chart 3"/>
          <p:cNvGraphicFramePr/>
          <p:nvPr/>
        </p:nvGraphicFramePr>
        <p:xfrm>
          <a:off x="685800" y="1752600"/>
          <a:ext cx="7772400" cy="41580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Recent NOS Enacted Budget Trends</a:t>
            </a:r>
          </a:p>
        </p:txBody>
      </p:sp>
      <p:graphicFrame>
        <p:nvGraphicFramePr>
          <p:cNvPr id="4" name="Chart 3"/>
          <p:cNvGraphicFramePr/>
          <p:nvPr/>
        </p:nvGraphicFramePr>
        <p:xfrm>
          <a:off x="533400" y="1524000"/>
          <a:ext cx="7961543" cy="4267200"/>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1"/>
          <p:cNvGrpSpPr/>
          <p:nvPr/>
        </p:nvGrpSpPr>
        <p:grpSpPr>
          <a:xfrm>
            <a:off x="8302752" y="2667000"/>
            <a:ext cx="533400" cy="2785056"/>
            <a:chOff x="8302752" y="2667000"/>
            <a:chExt cx="533400" cy="2785056"/>
          </a:xfrm>
        </p:grpSpPr>
        <p:sp>
          <p:nvSpPr>
            <p:cNvPr id="6" name="Rectangle 5"/>
            <p:cNvSpPr/>
            <p:nvPr/>
          </p:nvSpPr>
          <p:spPr>
            <a:xfrm>
              <a:off x="8531352" y="3410712"/>
              <a:ext cx="76200" cy="17373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420100" y="2953512"/>
              <a:ext cx="76200" cy="219456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82000" y="2667000"/>
              <a:ext cx="152400" cy="307777"/>
            </a:xfrm>
            <a:prstGeom prst="rect">
              <a:avLst/>
            </a:prstGeom>
            <a:noFill/>
          </p:spPr>
          <p:txBody>
            <a:bodyPr wrap="square" rtlCol="0">
              <a:spAutoFit/>
            </a:bodyPr>
            <a:lstStyle/>
            <a:p>
              <a:pPr algn="ctr"/>
              <a:r>
                <a:rPr lang="en-US" sz="1400" dirty="0" smtClean="0"/>
                <a:t>S</a:t>
              </a:r>
              <a:endParaRPr lang="en-US" sz="1400" dirty="0"/>
            </a:p>
          </p:txBody>
        </p:sp>
        <p:sp>
          <p:nvSpPr>
            <p:cNvPr id="10" name="TextBox 9"/>
            <p:cNvSpPr txBox="1"/>
            <p:nvPr/>
          </p:nvSpPr>
          <p:spPr>
            <a:xfrm>
              <a:off x="8503920" y="3118104"/>
              <a:ext cx="152400" cy="307777"/>
            </a:xfrm>
            <a:prstGeom prst="rect">
              <a:avLst/>
            </a:prstGeom>
            <a:noFill/>
          </p:spPr>
          <p:txBody>
            <a:bodyPr wrap="square" rtlCol="0">
              <a:spAutoFit/>
            </a:bodyPr>
            <a:lstStyle/>
            <a:p>
              <a:pPr algn="ctr"/>
              <a:r>
                <a:rPr lang="en-US" sz="1400" dirty="0" smtClean="0"/>
                <a:t>H</a:t>
              </a:r>
              <a:endParaRPr lang="en-US" sz="1400" dirty="0"/>
            </a:p>
          </p:txBody>
        </p:sp>
        <p:sp>
          <p:nvSpPr>
            <p:cNvPr id="11" name="TextBox 10"/>
            <p:cNvSpPr txBox="1"/>
            <p:nvPr/>
          </p:nvSpPr>
          <p:spPr>
            <a:xfrm>
              <a:off x="8302752" y="5221224"/>
              <a:ext cx="533400" cy="230832"/>
            </a:xfrm>
            <a:prstGeom prst="rect">
              <a:avLst/>
            </a:prstGeom>
            <a:noFill/>
          </p:spPr>
          <p:txBody>
            <a:bodyPr wrap="square" rtlCol="0">
              <a:spAutoFit/>
            </a:bodyPr>
            <a:lstStyle/>
            <a:p>
              <a:r>
                <a:rPr lang="en-US" sz="900" dirty="0" smtClean="0">
                  <a:latin typeface="Arial" pitchFamily="34" charset="0"/>
                  <a:cs typeface="Arial" pitchFamily="34" charset="0"/>
                </a:rPr>
                <a:t>2012</a:t>
              </a:r>
              <a:endParaRPr lang="en-US" sz="900" dirty="0">
                <a:latin typeface="Arial" pitchFamily="34" charset="0"/>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smtClean="0"/>
              <a:t>FY 2012 House Mark</a:t>
            </a:r>
          </a:p>
        </p:txBody>
      </p:sp>
      <p:sp>
        <p:nvSpPr>
          <p:cNvPr id="13315" name="Content Placeholder 2"/>
          <p:cNvSpPr>
            <a:spLocks noGrp="1"/>
          </p:cNvSpPr>
          <p:nvPr>
            <p:ph idx="1"/>
          </p:nvPr>
        </p:nvSpPr>
        <p:spPr/>
        <p:txBody>
          <a:bodyPr/>
          <a:lstStyle/>
          <a:p>
            <a:r>
              <a:rPr lang="en-US" sz="2800" dirty="0" smtClean="0"/>
              <a:t>The FY 2012 House Mark proposes a decrease of $404 million (13%) to NOAA (ORF) from the      FY 2011 Spend Plan.</a:t>
            </a:r>
            <a:endParaRPr lang="en-US" sz="1200" dirty="0" smtClean="0"/>
          </a:p>
          <a:p>
            <a:pPr>
              <a:spcBef>
                <a:spcPts val="0"/>
              </a:spcBef>
              <a:spcAft>
                <a:spcPts val="0"/>
              </a:spcAft>
            </a:pPr>
            <a:endParaRPr lang="en-US" sz="1200" dirty="0" smtClean="0"/>
          </a:p>
          <a:p>
            <a:pPr>
              <a:spcBef>
                <a:spcPts val="0"/>
              </a:spcBef>
              <a:spcAft>
                <a:spcPts val="0"/>
              </a:spcAft>
            </a:pPr>
            <a:r>
              <a:rPr lang="en-US" sz="2800" dirty="0" smtClean="0"/>
              <a:t>$402.1M for NOS, a reduction of $148.0M (27%) from the FY 2011 Spend Plan.</a:t>
            </a:r>
            <a:endParaRPr lang="en-US" sz="1200" dirty="0" smtClean="0"/>
          </a:p>
          <a:p>
            <a:pPr>
              <a:spcBef>
                <a:spcPts val="0"/>
              </a:spcBef>
            </a:pPr>
            <a:endParaRPr lang="en-US" sz="1200" dirty="0" smtClean="0"/>
          </a:p>
          <a:p>
            <a:pPr>
              <a:spcBef>
                <a:spcPts val="0"/>
              </a:spcBef>
            </a:pPr>
            <a:r>
              <a:rPr lang="en-US" sz="2800" dirty="0" smtClean="0"/>
              <a:t>$148.3M for Navigation Services, a $5.9M (4%) reduction from the FY 2011 Spend Plan.</a:t>
            </a:r>
          </a:p>
          <a:p>
            <a:pPr lvl="1">
              <a:spcBef>
                <a:spcPts val="0"/>
              </a:spcBef>
            </a:pPr>
            <a:r>
              <a:rPr lang="en-US" sz="2400" dirty="0" smtClean="0"/>
              <a:t>“…important life and safety programs.”</a:t>
            </a:r>
          </a:p>
          <a:p>
            <a:endParaRPr lang="en-US" sz="2800" dirty="0" smtClean="0"/>
          </a:p>
          <a:p>
            <a:endParaRPr lang="en-US" sz="2800" dirty="0" smtClean="0"/>
          </a:p>
          <a:p>
            <a:endParaRPr lang="en-US" sz="2800" dirty="0" smtClean="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dirty="0" smtClean="0"/>
              <a:t>FY 2012 Senate Mark</a:t>
            </a:r>
          </a:p>
        </p:txBody>
      </p:sp>
      <p:sp>
        <p:nvSpPr>
          <p:cNvPr id="15363" name="Content Placeholder 2"/>
          <p:cNvSpPr>
            <a:spLocks noGrp="1"/>
          </p:cNvSpPr>
          <p:nvPr>
            <p:ph idx="1"/>
          </p:nvPr>
        </p:nvSpPr>
        <p:spPr>
          <a:xfrm>
            <a:off x="685800" y="1219200"/>
            <a:ext cx="7772400" cy="4724400"/>
          </a:xfrm>
        </p:spPr>
        <p:txBody>
          <a:bodyPr/>
          <a:lstStyle/>
          <a:p>
            <a:pPr>
              <a:spcBef>
                <a:spcPts val="0"/>
              </a:spcBef>
            </a:pPr>
            <a:r>
              <a:rPr lang="en-US" sz="2600" dirty="0" smtClean="0"/>
              <a:t>The FY 2012 Senate Mark provides $5B for NOAA (vs. House $4.5B), an increase of $434.2M above FY 2011 Spend Plan.</a:t>
            </a:r>
            <a:r>
              <a:rPr lang="en-US" sz="2800" dirty="0" smtClean="0"/>
              <a:t>  </a:t>
            </a:r>
          </a:p>
          <a:p>
            <a:pPr>
              <a:spcBef>
                <a:spcPts val="0"/>
              </a:spcBef>
            </a:pPr>
            <a:endParaRPr lang="en-US" sz="1200" dirty="0" smtClean="0"/>
          </a:p>
          <a:p>
            <a:pPr>
              <a:spcBef>
                <a:spcPts val="0"/>
              </a:spcBef>
            </a:pPr>
            <a:r>
              <a:rPr lang="en-US" sz="2600" dirty="0" smtClean="0"/>
              <a:t>Senate Mark includes $507.4M for NOS, a decrease of $42.7M (8%) from the FY 2011 Spend Plan.</a:t>
            </a:r>
            <a:r>
              <a:rPr lang="en-US" sz="2800" dirty="0" smtClean="0"/>
              <a:t>   </a:t>
            </a:r>
          </a:p>
          <a:p>
            <a:pPr>
              <a:spcBef>
                <a:spcPts val="0"/>
              </a:spcBef>
            </a:pPr>
            <a:endParaRPr lang="en-US" sz="1200" dirty="0" smtClean="0"/>
          </a:p>
          <a:p>
            <a:pPr>
              <a:spcBef>
                <a:spcPts val="0"/>
              </a:spcBef>
            </a:pPr>
            <a:r>
              <a:rPr lang="en-US" sz="2600" dirty="0" smtClean="0"/>
              <a:t>Includes $155.6M for Navigation Services, a $1.4M (&lt;1%) increase from the FY 2011 Spend Plan.</a:t>
            </a:r>
          </a:p>
          <a:p>
            <a:pPr lvl="1">
              <a:spcBef>
                <a:spcPts val="0"/>
              </a:spcBef>
            </a:pPr>
            <a:r>
              <a:rPr lang="en-US" sz="2200" dirty="0" smtClean="0"/>
              <a:t>“The Committee also supports … Integrated Ocean and Coastal Mapping, and favors this approach of maximizing NOAA’s own existing dataset to better serve the ocean and coastal management community …”</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dirty="0" smtClean="0"/>
              <a:t>FY 2012 Appropriations Action</a:t>
            </a:r>
          </a:p>
        </p:txBody>
      </p:sp>
      <p:sp>
        <p:nvSpPr>
          <p:cNvPr id="17411" name="Content Placeholder 2"/>
          <p:cNvSpPr>
            <a:spLocks noGrp="1"/>
          </p:cNvSpPr>
          <p:nvPr>
            <p:ph idx="1"/>
          </p:nvPr>
        </p:nvSpPr>
        <p:spPr>
          <a:xfrm>
            <a:off x="685800" y="1371600"/>
            <a:ext cx="8153400" cy="4419600"/>
          </a:xfrm>
        </p:spPr>
        <p:txBody>
          <a:bodyPr/>
          <a:lstStyle/>
          <a:p>
            <a:r>
              <a:rPr lang="en-US" sz="2600" dirty="0" smtClean="0"/>
              <a:t>Last week:</a:t>
            </a:r>
          </a:p>
          <a:p>
            <a:pPr lvl="1"/>
            <a:r>
              <a:rPr lang="en-US" sz="2200" dirty="0" smtClean="0"/>
              <a:t>Senate decides to package 3 appropriations bills into “Minibus”</a:t>
            </a:r>
          </a:p>
          <a:p>
            <a:pPr lvl="1"/>
            <a:r>
              <a:rPr lang="en-US" sz="2200" dirty="0" smtClean="0"/>
              <a:t>Senate begins debate on the package; series of amendments introduced and voted on (none directly related to NOAA)</a:t>
            </a:r>
          </a:p>
          <a:p>
            <a:pPr lvl="1"/>
            <a:r>
              <a:rPr lang="en-US" sz="2200" dirty="0" smtClean="0"/>
              <a:t>Cloture invoked late Thursday to wrap up debate</a:t>
            </a:r>
          </a:p>
          <a:p>
            <a:r>
              <a:rPr lang="en-US" sz="2600" dirty="0" smtClean="0"/>
              <a:t>Next week:</a:t>
            </a:r>
          </a:p>
          <a:p>
            <a:pPr lvl="1"/>
            <a:r>
              <a:rPr lang="en-US" sz="2200" dirty="0" smtClean="0"/>
              <a:t>After recess, Senate votes on last few amendments and passage</a:t>
            </a:r>
          </a:p>
          <a:p>
            <a:pPr lvl="1"/>
            <a:r>
              <a:rPr lang="en-US" sz="2200" dirty="0" smtClean="0"/>
              <a:t>NOAA-relevant amendments include language to block funding for implementing the National Ocean Policy and Coastal and Marine Spatial Planning.</a:t>
            </a:r>
          </a:p>
        </p:txBody>
      </p:sp>
    </p:spTree>
  </p:cSld>
  <p:clrMapOvr>
    <a:masterClrMapping/>
  </p:clrMapOvr>
  <p:transition>
    <p:fade/>
  </p:transition>
</p:sld>
</file>

<file path=ppt/theme/theme1.xml><?xml version="1.0" encoding="utf-8"?>
<a:theme xmlns:a="http://schemas.openxmlformats.org/drawingml/2006/main" name="Default Design">
  <a:themeElements>
    <a:clrScheme name="Coast Survey">
      <a:dk1>
        <a:sysClr val="windowText" lastClr="000000"/>
      </a:dk1>
      <a:lt1>
        <a:sysClr val="window" lastClr="FFFFFF"/>
      </a:lt1>
      <a:dk2>
        <a:srgbClr val="002395"/>
      </a:dk2>
      <a:lt2>
        <a:srgbClr val="EEECE1"/>
      </a:lt2>
      <a:accent1>
        <a:srgbClr val="0088CE"/>
      </a:accent1>
      <a:accent2>
        <a:srgbClr val="C0504D"/>
      </a:accent2>
      <a:accent3>
        <a:srgbClr val="668C3A"/>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ast Survey">
    <a:dk1>
      <a:sysClr val="windowText" lastClr="000000"/>
    </a:dk1>
    <a:lt1>
      <a:sysClr val="window" lastClr="FFFFFF"/>
    </a:lt1>
    <a:dk2>
      <a:srgbClr val="002395"/>
    </a:dk2>
    <a:lt2>
      <a:srgbClr val="EEECE1"/>
    </a:lt2>
    <a:accent1>
      <a:srgbClr val="0088CE"/>
    </a:accent1>
    <a:accent2>
      <a:srgbClr val="C0504D"/>
    </a:accent2>
    <a:accent3>
      <a:srgbClr val="668C3A"/>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ast Survey">
    <a:dk1>
      <a:sysClr val="windowText" lastClr="000000"/>
    </a:dk1>
    <a:lt1>
      <a:sysClr val="window" lastClr="FFFFFF"/>
    </a:lt1>
    <a:dk2>
      <a:srgbClr val="002395"/>
    </a:dk2>
    <a:lt2>
      <a:srgbClr val="EEECE1"/>
    </a:lt2>
    <a:accent1>
      <a:srgbClr val="0088CE"/>
    </a:accent1>
    <a:accent2>
      <a:srgbClr val="C0504D"/>
    </a:accent2>
    <a:accent3>
      <a:srgbClr val="668C3A"/>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9745</TotalTime>
  <Words>976</Words>
  <Application>Microsoft Office PowerPoint</Application>
  <PresentationFormat>On-screen Show (4:3)</PresentationFormat>
  <Paragraphs>162</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Legislative, Policy, and Budget Update HSRP Norfolk October 26, 2011</vt:lpstr>
      <vt:lpstr>Outline</vt:lpstr>
      <vt:lpstr>Budget Timeline</vt:lpstr>
      <vt:lpstr>NOAA Budget Status (FY 2011–2013)</vt:lpstr>
      <vt:lpstr>NOS Request vs. Enacted</vt:lpstr>
      <vt:lpstr>Recent NOS Enacted Budget Trends</vt:lpstr>
      <vt:lpstr>FY 2012 House Mark</vt:lpstr>
      <vt:lpstr>FY 2012 Senate Mark</vt:lpstr>
      <vt:lpstr>FY 2012 Appropriations Action</vt:lpstr>
      <vt:lpstr>FY 2013 President’s Request (Status)</vt:lpstr>
      <vt:lpstr>Legislative Issues</vt:lpstr>
      <vt:lpstr>Legislative Issues – HR 295</vt:lpstr>
      <vt:lpstr>Legislative Issues – MTS Hearings</vt:lpstr>
      <vt:lpstr>Legislative Issues – DOT Surface Reauthorization and HMTF</vt:lpstr>
      <vt:lpstr>Legislative Issues – National Ocean Policy</vt:lpstr>
      <vt:lpstr>Legislative Issues – HSIA Reauthorization</vt:lpstr>
      <vt:lpstr>Policy Highlights</vt:lpstr>
      <vt:lpstr>Congressional Outreach</vt:lpstr>
      <vt:lpstr>Constituent Affairs</vt:lpstr>
      <vt:lpstr>Slide 20</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Ashley.Chappell</dc:creator>
  <cp:lastModifiedBy>Paul Bradley</cp:lastModifiedBy>
  <cp:revision>365</cp:revision>
  <dcterms:created xsi:type="dcterms:W3CDTF">2004-07-16T16:33:02Z</dcterms:created>
  <dcterms:modified xsi:type="dcterms:W3CDTF">2011-10-26T23:57:25Z</dcterms:modified>
</cp:coreProperties>
</file>